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4" r:id="rId2"/>
    <p:sldMasterId id="2147483701" r:id="rId3"/>
  </p:sldMasterIdLst>
  <p:notesMasterIdLst>
    <p:notesMasterId r:id="rId20"/>
  </p:notesMasterIdLst>
  <p:handoutMasterIdLst>
    <p:handoutMasterId r:id="rId21"/>
  </p:handoutMasterIdLst>
  <p:sldIdLst>
    <p:sldId id="292" r:id="rId4"/>
    <p:sldId id="293" r:id="rId5"/>
    <p:sldId id="308" r:id="rId6"/>
    <p:sldId id="300" r:id="rId7"/>
    <p:sldId id="301" r:id="rId8"/>
    <p:sldId id="294" r:id="rId9"/>
    <p:sldId id="295" r:id="rId10"/>
    <p:sldId id="307" r:id="rId11"/>
    <p:sldId id="305" r:id="rId12"/>
    <p:sldId id="296" r:id="rId13"/>
    <p:sldId id="302" r:id="rId14"/>
    <p:sldId id="303" r:id="rId15"/>
    <p:sldId id="309" r:id="rId16"/>
    <p:sldId id="298" r:id="rId17"/>
    <p:sldId id="299" r:id="rId18"/>
    <p:sldId id="30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2E"/>
    <a:srgbClr val="5FCAF3"/>
    <a:srgbClr val="127CC1"/>
    <a:srgbClr val="E0E7EA"/>
    <a:srgbClr val="E6E6E6"/>
    <a:srgbClr val="0EC8A8"/>
    <a:srgbClr val="6AA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8073" autoAdjust="0"/>
  </p:normalViewPr>
  <p:slideViewPr>
    <p:cSldViewPr snapToGrid="0">
      <p:cViewPr varScale="1">
        <p:scale>
          <a:sx n="57" d="100"/>
          <a:sy n="57" d="100"/>
        </p:scale>
        <p:origin x="8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EEA5D-28BA-41B0-8FB4-E65A7A2432FA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6C083EF-9F77-45A9-9F86-F91270942E15}">
      <dgm:prSet phldrT="[Текст]" custT="1"/>
      <dgm:spPr>
        <a:xfrm>
          <a:off x="3938739" y="877"/>
          <a:ext cx="3938739" cy="2040548"/>
        </a:xfrm>
        <a:prstGeom prst="round1Rect">
          <a:avLst/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КОНКУРЕНТОСПОСОБНОСТЬ</a:t>
          </a:r>
          <a:endParaRPr lang="ru-RU" sz="1200" b="1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6AE5C35F-2B09-456C-918F-D4501B92A8B1}" type="parTrans" cxnId="{72442C9F-9357-4AF0-9279-E0622B1F1BBB}">
      <dgm:prSet/>
      <dgm:spPr/>
      <dgm:t>
        <a:bodyPr/>
        <a:lstStyle/>
        <a:p>
          <a:endParaRPr lang="ru-RU"/>
        </a:p>
      </dgm:t>
    </dgm:pt>
    <dgm:pt modelId="{E6D70D9B-32FC-4D93-B9E2-144C39EB2728}" type="sibTrans" cxnId="{72442C9F-9357-4AF0-9279-E0622B1F1BBB}">
      <dgm:prSet/>
      <dgm:spPr/>
      <dgm:t>
        <a:bodyPr/>
        <a:lstStyle/>
        <a:p>
          <a:endParaRPr lang="ru-RU"/>
        </a:p>
      </dgm:t>
    </dgm:pt>
    <dgm:pt modelId="{DAB3F045-F8EA-451A-91C3-AE4616A6A808}">
      <dgm:prSet phldrT="[Текст]" custT="1"/>
      <dgm:spPr>
        <a:xfrm rot="5400000">
          <a:off x="4887834" y="1091453"/>
          <a:ext cx="2040548" cy="3938739"/>
        </a:xfrm>
        <a:prstGeom prst="round1Rect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 tIns="0" anchor="t" anchorCtr="0"/>
        <a:lstStyle/>
        <a:p>
          <a:pPr algn="ctr">
            <a:spcAft>
              <a:spcPts val="1800"/>
            </a:spcAft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ОТКРЫТОСТЬ</a:t>
          </a:r>
          <a:r>
            <a:rPr lang="en-US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, </a:t>
          </a: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СПРАВЕДЛИВОЕ РАССМОТРЕНИЕ</a:t>
          </a:r>
          <a:endParaRPr lang="ru-RU" sz="1400" b="1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DC802B1E-C721-4952-A577-21FA1CBA9CB2}" type="parTrans" cxnId="{97DEB7A1-319D-4AB7-A574-85F8714AA0E0}">
      <dgm:prSet/>
      <dgm:spPr/>
      <dgm:t>
        <a:bodyPr/>
        <a:lstStyle/>
        <a:p>
          <a:endParaRPr lang="ru-RU"/>
        </a:p>
      </dgm:t>
    </dgm:pt>
    <dgm:pt modelId="{BDA942C8-ABE9-40C7-85F6-2F0B6B6C63C7}" type="sibTrans" cxnId="{97DEB7A1-319D-4AB7-A574-85F8714AA0E0}">
      <dgm:prSet/>
      <dgm:spPr/>
      <dgm:t>
        <a:bodyPr/>
        <a:lstStyle/>
        <a:p>
          <a:endParaRPr lang="ru-RU"/>
        </a:p>
      </dgm:t>
    </dgm:pt>
    <dgm:pt modelId="{DBB6F407-2108-4320-8ACF-112F33D0BA5D}">
      <dgm:prSet phldrT="[Текст]"/>
      <dgm:spPr>
        <a:xfrm>
          <a:off x="3628279" y="1578063"/>
          <a:ext cx="620918" cy="924970"/>
        </a:xfrm>
        <a:prstGeom prst="roundRect">
          <a:avLst/>
        </a:prstGeo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8699EE-BDDD-4DE4-B0F1-04AB2AE3362F}" type="sibTrans" cxnId="{C11F98A3-B84C-4132-A667-A684A7C246EB}">
      <dgm:prSet/>
      <dgm:spPr/>
      <dgm:t>
        <a:bodyPr/>
        <a:lstStyle/>
        <a:p>
          <a:endParaRPr lang="ru-RU"/>
        </a:p>
      </dgm:t>
    </dgm:pt>
    <dgm:pt modelId="{24CD6DE7-D262-4399-A1AA-B3091825F3D5}" type="parTrans" cxnId="{C11F98A3-B84C-4132-A667-A684A7C246EB}">
      <dgm:prSet/>
      <dgm:spPr/>
      <dgm:t>
        <a:bodyPr/>
        <a:lstStyle/>
        <a:p>
          <a:endParaRPr lang="ru-RU"/>
        </a:p>
      </dgm:t>
    </dgm:pt>
    <dgm:pt modelId="{6CE4DBF8-9DF0-4316-8614-8F4C7CAFD3EF}">
      <dgm:prSet phldrT="[Текст]" custT="1"/>
      <dgm:spPr>
        <a:xfrm rot="16200000">
          <a:off x="949095" y="-948217"/>
          <a:ext cx="2040548" cy="3938739"/>
        </a:xfrm>
        <a:prstGeom prst="round1Rect">
          <a:avLst/>
        </a:prstGeom>
        <a:solidFill>
          <a:srgbClr val="B5D5ED"/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ЭФФЕКТИВНОСТЬ</a:t>
          </a:r>
          <a:r>
            <a:rPr lang="en-US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 </a:t>
          </a:r>
          <a:endParaRPr lang="ru-RU" sz="1800" b="1" dirty="0" smtClean="0">
            <a:solidFill>
              <a:srgbClr val="1F497D">
                <a:lumMod val="75000"/>
              </a:srgbClr>
            </a:solidFill>
            <a:latin typeface="Calibri"/>
            <a:ea typeface="+mn-ea"/>
            <a:cs typeface="Calibri" pitchFamily="34" charset="0"/>
          </a:endParaRPr>
        </a:p>
        <a:p>
          <a:endParaRPr lang="ru-RU" sz="1200" b="1" dirty="0" smtClean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56A54BAE-364E-4AC1-B7F6-EB774EB86A2C}" type="sibTrans" cxnId="{7DC994DB-93D7-48D1-B839-7ACA064ABC5D}">
      <dgm:prSet/>
      <dgm:spPr/>
      <dgm:t>
        <a:bodyPr/>
        <a:lstStyle/>
        <a:p>
          <a:endParaRPr lang="ru-RU"/>
        </a:p>
      </dgm:t>
    </dgm:pt>
    <dgm:pt modelId="{255D6751-4DC7-480B-9A02-A583B5ED3575}" type="parTrans" cxnId="{7DC994DB-93D7-48D1-B839-7ACA064ABC5D}">
      <dgm:prSet/>
      <dgm:spPr/>
      <dgm:t>
        <a:bodyPr/>
        <a:lstStyle/>
        <a:p>
          <a:endParaRPr lang="ru-RU"/>
        </a:p>
      </dgm:t>
    </dgm:pt>
    <dgm:pt modelId="{68154769-2E36-4A7D-ABBD-38A3178BB911}">
      <dgm:prSet phldrT="[Текст]" custT="1"/>
      <dgm:spPr>
        <a:xfrm rot="10800000">
          <a:off x="0" y="2040548"/>
          <a:ext cx="3938739" cy="2040548"/>
        </a:xfrm>
        <a:prstGeom prst="round1Rect">
          <a:avLst/>
        </a:prstGeom>
        <a:solidFill>
          <a:srgbClr val="E6E6E6"/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 anchor="t"/>
        <a:lstStyle/>
        <a:p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ОБОСНОВАННОСТЬ</a:t>
          </a:r>
          <a:endParaRPr lang="en-US" sz="1800" b="1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Calibri" pitchFamily="34" charset="0"/>
          </a:endParaRPr>
        </a:p>
      </dgm:t>
    </dgm:pt>
    <dgm:pt modelId="{B6982B39-45C3-4C73-89EB-BE4AACDC2A37}" type="sibTrans" cxnId="{30C62005-4DB2-4D88-BCC9-CE7E1DE5F144}">
      <dgm:prSet/>
      <dgm:spPr/>
      <dgm:t>
        <a:bodyPr/>
        <a:lstStyle/>
        <a:p>
          <a:endParaRPr lang="ru-RU"/>
        </a:p>
      </dgm:t>
    </dgm:pt>
    <dgm:pt modelId="{2EA0547C-3A51-4C77-A6F7-769C6E40FA20}" type="parTrans" cxnId="{30C62005-4DB2-4D88-BCC9-CE7E1DE5F144}">
      <dgm:prSet/>
      <dgm:spPr/>
      <dgm:t>
        <a:bodyPr/>
        <a:lstStyle/>
        <a:p>
          <a:endParaRPr lang="ru-RU"/>
        </a:p>
      </dgm:t>
    </dgm:pt>
    <dgm:pt modelId="{7D3804CA-4BAA-44B6-ACC6-713815D78DC8}" type="pres">
      <dgm:prSet presAssocID="{FAEEEA5D-28BA-41B0-8FB4-E65A7A2432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996CC-7E4A-4982-81AA-B47B40FD7602}" type="pres">
      <dgm:prSet presAssocID="{FAEEEA5D-28BA-41B0-8FB4-E65A7A2432FA}" presName="matrix" presStyleCnt="0"/>
      <dgm:spPr/>
    </dgm:pt>
    <dgm:pt modelId="{D30F4754-78B3-47F6-A8EE-76DD5F8E6963}" type="pres">
      <dgm:prSet presAssocID="{FAEEEA5D-28BA-41B0-8FB4-E65A7A2432FA}" presName="tile1" presStyleLbl="node1" presStyleIdx="0" presStyleCnt="4" custLinFactNeighborX="-122" custLinFactNeighborY="43"/>
      <dgm:spPr/>
      <dgm:t>
        <a:bodyPr/>
        <a:lstStyle/>
        <a:p>
          <a:endParaRPr lang="ru-RU"/>
        </a:p>
      </dgm:t>
    </dgm:pt>
    <dgm:pt modelId="{82F5CECF-0130-4A7C-A245-A3C0B7043C31}" type="pres">
      <dgm:prSet presAssocID="{FAEEEA5D-28BA-41B0-8FB4-E65A7A2432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2AF1-8317-4D03-A5F6-FB4E92FA5F08}" type="pres">
      <dgm:prSet presAssocID="{FAEEEA5D-28BA-41B0-8FB4-E65A7A2432FA}" presName="tile2" presStyleLbl="node1" presStyleIdx="1" presStyleCnt="4" custLinFactNeighborX="4507" custLinFactNeighborY="43"/>
      <dgm:spPr/>
      <dgm:t>
        <a:bodyPr/>
        <a:lstStyle/>
        <a:p>
          <a:endParaRPr lang="ru-RU"/>
        </a:p>
      </dgm:t>
    </dgm:pt>
    <dgm:pt modelId="{84295179-8F36-499F-BE68-BD94B0812E0C}" type="pres">
      <dgm:prSet presAssocID="{FAEEEA5D-28BA-41B0-8FB4-E65A7A2432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52B1B-D381-44CB-B794-5DA26F1B5723}" type="pres">
      <dgm:prSet presAssocID="{FAEEEA5D-28BA-41B0-8FB4-E65A7A2432FA}" presName="tile3" presStyleLbl="node1" presStyleIdx="2" presStyleCnt="4"/>
      <dgm:spPr/>
      <dgm:t>
        <a:bodyPr/>
        <a:lstStyle/>
        <a:p>
          <a:endParaRPr lang="ru-RU"/>
        </a:p>
      </dgm:t>
    </dgm:pt>
    <dgm:pt modelId="{588F58C4-EF02-4110-94CD-E8797745553F}" type="pres">
      <dgm:prSet presAssocID="{FAEEEA5D-28BA-41B0-8FB4-E65A7A2432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FE530-2E9E-4FC0-982E-0A658F7679EA}" type="pres">
      <dgm:prSet presAssocID="{FAEEEA5D-28BA-41B0-8FB4-E65A7A2432FA}" presName="tile4" presStyleLbl="node1" presStyleIdx="3" presStyleCnt="4" custLinFactNeighborX="207"/>
      <dgm:spPr/>
      <dgm:t>
        <a:bodyPr/>
        <a:lstStyle/>
        <a:p>
          <a:endParaRPr lang="ru-RU"/>
        </a:p>
      </dgm:t>
    </dgm:pt>
    <dgm:pt modelId="{315A4DD2-C796-4B4D-AB51-1010523F3F3F}" type="pres">
      <dgm:prSet presAssocID="{FAEEEA5D-28BA-41B0-8FB4-E65A7A2432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2E2AD-4B45-4926-B3C3-7556D57E29DF}" type="pres">
      <dgm:prSet presAssocID="{FAEEEA5D-28BA-41B0-8FB4-E65A7A2432FA}" presName="centerTile" presStyleLbl="fgShp" presStyleIdx="0" presStyleCnt="1" custScaleX="26274" custScaleY="906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62005-4DB2-4D88-BCC9-CE7E1DE5F144}" srcId="{DBB6F407-2108-4320-8ACF-112F33D0BA5D}" destId="{68154769-2E36-4A7D-ABBD-38A3178BB911}" srcOrd="2" destOrd="0" parTransId="{2EA0547C-3A51-4C77-A6F7-769C6E40FA20}" sibTransId="{B6982B39-45C3-4C73-89EB-BE4AACDC2A37}"/>
    <dgm:cxn modelId="{AB325224-D46F-4C24-BCA6-0489FEFF4FC0}" type="presOf" srcId="{DAB3F045-F8EA-451A-91C3-AE4616A6A808}" destId="{1A8FE530-2E9E-4FC0-982E-0A658F7679EA}" srcOrd="0" destOrd="0" presId="urn:microsoft.com/office/officeart/2005/8/layout/matrix1"/>
    <dgm:cxn modelId="{F5095240-8A9F-448A-8B5A-2F3DABD96E5D}" type="presOf" srcId="{68154769-2E36-4A7D-ABBD-38A3178BB911}" destId="{14C52B1B-D381-44CB-B794-5DA26F1B5723}" srcOrd="0" destOrd="0" presId="urn:microsoft.com/office/officeart/2005/8/layout/matrix1"/>
    <dgm:cxn modelId="{A751DC63-0958-499E-92A3-F8C29E58BE71}" type="presOf" srcId="{DBB6F407-2108-4320-8ACF-112F33D0BA5D}" destId="{FDA2E2AD-4B45-4926-B3C3-7556D57E29DF}" srcOrd="0" destOrd="0" presId="urn:microsoft.com/office/officeart/2005/8/layout/matrix1"/>
    <dgm:cxn modelId="{97DEB7A1-319D-4AB7-A574-85F8714AA0E0}" srcId="{DBB6F407-2108-4320-8ACF-112F33D0BA5D}" destId="{DAB3F045-F8EA-451A-91C3-AE4616A6A808}" srcOrd="3" destOrd="0" parTransId="{DC802B1E-C721-4952-A577-21FA1CBA9CB2}" sibTransId="{BDA942C8-ABE9-40C7-85F6-2F0B6B6C63C7}"/>
    <dgm:cxn modelId="{6031CF02-ABEA-4290-8429-394CEE8B033B}" type="presOf" srcId="{68154769-2E36-4A7D-ABBD-38A3178BB911}" destId="{588F58C4-EF02-4110-94CD-E8797745553F}" srcOrd="1" destOrd="0" presId="urn:microsoft.com/office/officeart/2005/8/layout/matrix1"/>
    <dgm:cxn modelId="{72442C9F-9357-4AF0-9279-E0622B1F1BBB}" srcId="{DBB6F407-2108-4320-8ACF-112F33D0BA5D}" destId="{F6C083EF-9F77-45A9-9F86-F91270942E15}" srcOrd="1" destOrd="0" parTransId="{6AE5C35F-2B09-456C-918F-D4501B92A8B1}" sibTransId="{E6D70D9B-32FC-4D93-B9E2-144C39EB2728}"/>
    <dgm:cxn modelId="{783741D3-C333-4EA2-A928-48B28E444B66}" type="presOf" srcId="{DAB3F045-F8EA-451A-91C3-AE4616A6A808}" destId="{315A4DD2-C796-4B4D-AB51-1010523F3F3F}" srcOrd="1" destOrd="0" presId="urn:microsoft.com/office/officeart/2005/8/layout/matrix1"/>
    <dgm:cxn modelId="{57915B72-C37B-446F-A98E-BE7ADCA0C3EE}" type="presOf" srcId="{6CE4DBF8-9DF0-4316-8614-8F4C7CAFD3EF}" destId="{D30F4754-78B3-47F6-A8EE-76DD5F8E6963}" srcOrd="0" destOrd="0" presId="urn:microsoft.com/office/officeart/2005/8/layout/matrix1"/>
    <dgm:cxn modelId="{90B77201-C320-443C-B947-74AC144BA371}" type="presOf" srcId="{FAEEEA5D-28BA-41B0-8FB4-E65A7A2432FA}" destId="{7D3804CA-4BAA-44B6-ACC6-713815D78DC8}" srcOrd="0" destOrd="0" presId="urn:microsoft.com/office/officeart/2005/8/layout/matrix1"/>
    <dgm:cxn modelId="{746D9281-36D3-46D8-B25E-4B845F692B5C}" type="presOf" srcId="{F6C083EF-9F77-45A9-9F86-F91270942E15}" destId="{62652AF1-8317-4D03-A5F6-FB4E92FA5F08}" srcOrd="0" destOrd="0" presId="urn:microsoft.com/office/officeart/2005/8/layout/matrix1"/>
    <dgm:cxn modelId="{4ECA2C17-E965-4FF3-BCBC-C685AFCC3852}" type="presOf" srcId="{F6C083EF-9F77-45A9-9F86-F91270942E15}" destId="{84295179-8F36-499F-BE68-BD94B0812E0C}" srcOrd="1" destOrd="0" presId="urn:microsoft.com/office/officeart/2005/8/layout/matrix1"/>
    <dgm:cxn modelId="{A362A9FD-0926-42F2-A851-AE59BE163CE1}" type="presOf" srcId="{6CE4DBF8-9DF0-4316-8614-8F4C7CAFD3EF}" destId="{82F5CECF-0130-4A7C-A245-A3C0B7043C31}" srcOrd="1" destOrd="0" presId="urn:microsoft.com/office/officeart/2005/8/layout/matrix1"/>
    <dgm:cxn modelId="{7DC994DB-93D7-48D1-B839-7ACA064ABC5D}" srcId="{DBB6F407-2108-4320-8ACF-112F33D0BA5D}" destId="{6CE4DBF8-9DF0-4316-8614-8F4C7CAFD3EF}" srcOrd="0" destOrd="0" parTransId="{255D6751-4DC7-480B-9A02-A583B5ED3575}" sibTransId="{56A54BAE-364E-4AC1-B7F6-EB774EB86A2C}"/>
    <dgm:cxn modelId="{C11F98A3-B84C-4132-A667-A684A7C246EB}" srcId="{FAEEEA5D-28BA-41B0-8FB4-E65A7A2432FA}" destId="{DBB6F407-2108-4320-8ACF-112F33D0BA5D}" srcOrd="0" destOrd="0" parTransId="{24CD6DE7-D262-4399-A1AA-B3091825F3D5}" sibTransId="{C58699EE-BDDD-4DE4-B0F1-04AB2AE3362F}"/>
    <dgm:cxn modelId="{C9BDA1CA-B449-42D0-A4FD-5FF330B23C22}" type="presParOf" srcId="{7D3804CA-4BAA-44B6-ACC6-713815D78DC8}" destId="{AAF996CC-7E4A-4982-81AA-B47B40FD7602}" srcOrd="0" destOrd="0" presId="urn:microsoft.com/office/officeart/2005/8/layout/matrix1"/>
    <dgm:cxn modelId="{F1388330-3D53-4AFA-9084-0A4EEAA293AC}" type="presParOf" srcId="{AAF996CC-7E4A-4982-81AA-B47B40FD7602}" destId="{D30F4754-78B3-47F6-A8EE-76DD5F8E6963}" srcOrd="0" destOrd="0" presId="urn:microsoft.com/office/officeart/2005/8/layout/matrix1"/>
    <dgm:cxn modelId="{FF77B5A7-669A-41F7-8026-7A69B1740E48}" type="presParOf" srcId="{AAF996CC-7E4A-4982-81AA-B47B40FD7602}" destId="{82F5CECF-0130-4A7C-A245-A3C0B7043C31}" srcOrd="1" destOrd="0" presId="urn:microsoft.com/office/officeart/2005/8/layout/matrix1"/>
    <dgm:cxn modelId="{AF19DC6F-AE26-4657-A7FA-A56ACC4C6EBE}" type="presParOf" srcId="{AAF996CC-7E4A-4982-81AA-B47B40FD7602}" destId="{62652AF1-8317-4D03-A5F6-FB4E92FA5F08}" srcOrd="2" destOrd="0" presId="urn:microsoft.com/office/officeart/2005/8/layout/matrix1"/>
    <dgm:cxn modelId="{B5CF3E1E-02F6-4428-BBE2-4E9C1DC8CA6E}" type="presParOf" srcId="{AAF996CC-7E4A-4982-81AA-B47B40FD7602}" destId="{84295179-8F36-499F-BE68-BD94B0812E0C}" srcOrd="3" destOrd="0" presId="urn:microsoft.com/office/officeart/2005/8/layout/matrix1"/>
    <dgm:cxn modelId="{4845FB46-0BBE-408B-8C2F-2E4E7E66754C}" type="presParOf" srcId="{AAF996CC-7E4A-4982-81AA-B47B40FD7602}" destId="{14C52B1B-D381-44CB-B794-5DA26F1B5723}" srcOrd="4" destOrd="0" presId="urn:microsoft.com/office/officeart/2005/8/layout/matrix1"/>
    <dgm:cxn modelId="{817F6EEC-752B-4CBF-A074-047DE5B00980}" type="presParOf" srcId="{AAF996CC-7E4A-4982-81AA-B47B40FD7602}" destId="{588F58C4-EF02-4110-94CD-E8797745553F}" srcOrd="5" destOrd="0" presId="urn:microsoft.com/office/officeart/2005/8/layout/matrix1"/>
    <dgm:cxn modelId="{068574CE-1DF9-4B39-AAD8-FE431DEE1873}" type="presParOf" srcId="{AAF996CC-7E4A-4982-81AA-B47B40FD7602}" destId="{1A8FE530-2E9E-4FC0-982E-0A658F7679EA}" srcOrd="6" destOrd="0" presId="urn:microsoft.com/office/officeart/2005/8/layout/matrix1"/>
    <dgm:cxn modelId="{8B31D744-A27A-4830-8556-2B11AD9F515F}" type="presParOf" srcId="{AAF996CC-7E4A-4982-81AA-B47B40FD7602}" destId="{315A4DD2-C796-4B4D-AB51-1010523F3F3F}" srcOrd="7" destOrd="0" presId="urn:microsoft.com/office/officeart/2005/8/layout/matrix1"/>
    <dgm:cxn modelId="{B8B3F9DA-9E9C-4863-B9C2-6A64BF890F74}" type="presParOf" srcId="{7D3804CA-4BAA-44B6-ACC6-713815D78DC8}" destId="{FDA2E2AD-4B45-4926-B3C3-7556D57E29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AE994-65B9-43A6-8929-4FB5C31DCB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D4F99B27-BD44-47D7-BDD5-BC3ABEC6BFF3}">
      <dgm:prSet phldrT="[Текст]"/>
      <dgm:spPr>
        <a:xfrm rot="5400000">
          <a:off x="-83215" y="108762"/>
          <a:ext cx="554768" cy="38833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1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B3901-18EB-4099-B29E-6E6CF6A27877}" type="parTrans" cxnId="{0640390C-E362-4C9D-A7F8-525A35229B82}">
      <dgm:prSet/>
      <dgm:spPr/>
      <dgm:t>
        <a:bodyPr/>
        <a:lstStyle/>
        <a:p>
          <a:endParaRPr lang="ru-RU"/>
        </a:p>
      </dgm:t>
    </dgm:pt>
    <dgm:pt modelId="{756A23A7-FE6F-45EE-AB46-8110A8B56FD0}" type="sibTrans" cxnId="{0640390C-E362-4C9D-A7F8-525A35229B82}">
      <dgm:prSet/>
      <dgm:spPr/>
      <dgm:t>
        <a:bodyPr/>
        <a:lstStyle/>
        <a:p>
          <a:endParaRPr lang="ru-RU"/>
        </a:p>
      </dgm:t>
    </dgm:pt>
    <dgm:pt modelId="{2ABE8A44-7ECA-412D-BEB3-4A4024A04A97}">
      <dgm:prSet phldrT="[Текст]"/>
      <dgm:spPr>
        <a:xfrm rot="5400000">
          <a:off x="-257235" y="1308250"/>
          <a:ext cx="902808" cy="38833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3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857DAF-59D0-40FF-BE26-F6E22EA7D257}" type="parTrans" cxnId="{A2DAC9EE-E374-4B82-BD5F-4A4480E74E57}">
      <dgm:prSet/>
      <dgm:spPr/>
      <dgm:t>
        <a:bodyPr/>
        <a:lstStyle/>
        <a:p>
          <a:endParaRPr lang="ru-RU"/>
        </a:p>
      </dgm:t>
    </dgm:pt>
    <dgm:pt modelId="{F1493894-BA94-492C-9CE6-90F7D417CEED}" type="sibTrans" cxnId="{A2DAC9EE-E374-4B82-BD5F-4A4480E74E57}">
      <dgm:prSet/>
      <dgm:spPr/>
      <dgm:t>
        <a:bodyPr/>
        <a:lstStyle/>
        <a:p>
          <a:endParaRPr lang="ru-RU"/>
        </a:p>
      </dgm:t>
    </dgm:pt>
    <dgm:pt modelId="{D027ED4B-D027-4A1E-85A7-5AA8CFBB8704}">
      <dgm:prSet phldrT="[Текст]"/>
      <dgm:spPr>
        <a:xfrm rot="5400000">
          <a:off x="-256172" y="2159384"/>
          <a:ext cx="900683" cy="38833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4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FEF0E0-3CB4-4BAE-A6FE-3472102155F1}" type="parTrans" cxnId="{83915A0C-AFA5-45E8-9C22-E2576159C476}">
      <dgm:prSet/>
      <dgm:spPr/>
      <dgm:t>
        <a:bodyPr/>
        <a:lstStyle/>
        <a:p>
          <a:endParaRPr lang="ru-RU"/>
        </a:p>
      </dgm:t>
    </dgm:pt>
    <dgm:pt modelId="{17B263A9-BD42-4245-9483-C4E5D7C4DBAE}" type="sibTrans" cxnId="{83915A0C-AFA5-45E8-9C22-E2576159C476}">
      <dgm:prSet/>
      <dgm:spPr/>
      <dgm:t>
        <a:bodyPr/>
        <a:lstStyle/>
        <a:p>
          <a:endParaRPr lang="ru-RU"/>
        </a:p>
      </dgm:t>
    </dgm:pt>
    <dgm:pt modelId="{A6F731AE-CD91-47DC-8755-549E0EEC36E8}">
      <dgm:prSet custT="1"/>
      <dgm:spPr>
        <a:xfrm rot="5400000">
          <a:off x="4687947" y="-4274061"/>
          <a:ext cx="360599" cy="895981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Зарегистрироваться на электронной торговой площадке 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ЭТП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),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ознакомиться с тарифами ЭТП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электронных процедур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313915-8754-4911-9FDB-1A47F14F6ED3}" type="parTrans" cxnId="{CAACD042-3182-42E4-9B2E-55F54C37F4F4}">
      <dgm:prSet/>
      <dgm:spPr/>
      <dgm:t>
        <a:bodyPr/>
        <a:lstStyle/>
        <a:p>
          <a:endParaRPr lang="ru-RU"/>
        </a:p>
      </dgm:t>
    </dgm:pt>
    <dgm:pt modelId="{F731775F-6B1D-4FAD-BA59-F37ECC56154D}" type="sibTrans" cxnId="{CAACD042-3182-42E4-9B2E-55F54C37F4F4}">
      <dgm:prSet/>
      <dgm:spPr/>
      <dgm:t>
        <a:bodyPr/>
        <a:lstStyle/>
        <a:p>
          <a:endParaRPr lang="ru-RU"/>
        </a:p>
      </dgm:t>
    </dgm:pt>
    <dgm:pt modelId="{E445167F-ABFD-4152-A5FE-0DACA0408E25}">
      <dgm:prSet phldrT="[Текст]"/>
      <dgm:spPr>
        <a:xfrm rot="5400000">
          <a:off x="-83215" y="587372"/>
          <a:ext cx="554768" cy="38833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2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F00BDE-455C-461B-B34C-416426D5E68A}" type="sibTrans" cxnId="{5701350E-749E-4827-89DA-E35C6926208A}">
      <dgm:prSet/>
      <dgm:spPr/>
      <dgm:t>
        <a:bodyPr/>
        <a:lstStyle/>
        <a:p>
          <a:endParaRPr lang="ru-RU"/>
        </a:p>
      </dgm:t>
    </dgm:pt>
    <dgm:pt modelId="{0FB34B68-7EB6-48D5-81F7-9FD4D8140659}" type="parTrans" cxnId="{5701350E-749E-4827-89DA-E35C6926208A}">
      <dgm:prSet/>
      <dgm:spPr/>
      <dgm:t>
        <a:bodyPr/>
        <a:lstStyle/>
        <a:p>
          <a:endParaRPr lang="ru-RU"/>
        </a:p>
      </dgm:t>
    </dgm:pt>
    <dgm:pt modelId="{7CC8BD8E-D666-496E-AE33-DF50C165B12E}">
      <dgm:prSet phldrT="[Текст]" custT="1"/>
      <dgm:spPr>
        <a:xfrm rot="5400000">
          <a:off x="4687947" y="-3795452"/>
          <a:ext cx="360599" cy="895981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Найти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закупку на официальном сайте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прочитать закупочную документацию </a:t>
          </a:r>
          <a:endParaRPr lang="ru-RU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59B32E-A01B-4ED6-9090-D1001001CD98}" type="parTrans" cxnId="{B8E10693-75E7-4766-BD15-F85FC444EE54}">
      <dgm:prSet/>
      <dgm:spPr/>
      <dgm:t>
        <a:bodyPr/>
        <a:lstStyle/>
        <a:p>
          <a:endParaRPr lang="ru-RU"/>
        </a:p>
      </dgm:t>
    </dgm:pt>
    <dgm:pt modelId="{67761E25-1D18-4AC6-BC80-7CED8D4DD275}" type="sibTrans" cxnId="{B8E10693-75E7-4766-BD15-F85FC444EE54}">
      <dgm:prSet/>
      <dgm:spPr/>
      <dgm:t>
        <a:bodyPr/>
        <a:lstStyle/>
        <a:p>
          <a:endParaRPr lang="ru-RU"/>
        </a:p>
      </dgm:t>
    </dgm:pt>
    <dgm:pt modelId="{F56ACB1C-441F-47C2-B815-84BC415D963B}">
      <dgm:prSet custT="1"/>
      <dgm:spPr>
        <a:xfrm rot="5400000">
          <a:off x="4445678" y="-3074574"/>
          <a:ext cx="845137" cy="895981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Подготовить и передать предложение с приложением отсканированных копий документов через личный кабинет на ЭТП не позднее установленного срока 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электронных процедур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 </a:t>
          </a:r>
          <a:endParaRPr lang="ru-RU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14D55E-E737-4756-98EE-287F3A85B9FE}" type="parTrans" cxnId="{8DCBAB60-DAF4-4B37-A0B9-90DEAD2F6695}">
      <dgm:prSet/>
      <dgm:spPr/>
      <dgm:t>
        <a:bodyPr/>
        <a:lstStyle/>
        <a:p>
          <a:endParaRPr lang="ru-RU"/>
        </a:p>
      </dgm:t>
    </dgm:pt>
    <dgm:pt modelId="{F74F7CF1-BF42-4B1D-B723-951AFAE86EE9}" type="sibTrans" cxnId="{8DCBAB60-DAF4-4B37-A0B9-90DEAD2F6695}">
      <dgm:prSet/>
      <dgm:spPr/>
      <dgm:t>
        <a:bodyPr/>
        <a:lstStyle/>
        <a:p>
          <a:endParaRPr lang="ru-RU"/>
        </a:p>
      </dgm:t>
    </dgm:pt>
    <dgm:pt modelId="{49C626C5-7C19-4641-94F2-CBAC31FFE46B}">
      <dgm:prSet custT="1"/>
      <dgm:spPr>
        <a:xfrm rot="5400000">
          <a:off x="4526585" y="-2199629"/>
          <a:ext cx="627951" cy="89156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Направить оригиналы документов в запечатанном конверте по адресу, указанному в закупочной документации, не позднее крайнего срока</a:t>
          </a:r>
          <a:endParaRPr lang="ru-RU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E19FCC-97A8-4FAF-9DC6-C8609CB8E0A1}" type="parTrans" cxnId="{2DE84152-E1C7-4E19-8DA8-7A4DD4086E5A}">
      <dgm:prSet/>
      <dgm:spPr/>
      <dgm:t>
        <a:bodyPr/>
        <a:lstStyle/>
        <a:p>
          <a:endParaRPr lang="ru-RU"/>
        </a:p>
      </dgm:t>
    </dgm:pt>
    <dgm:pt modelId="{24A42F1B-C2F3-4599-A182-9927C3E8739A}" type="sibTrans" cxnId="{2DE84152-E1C7-4E19-8DA8-7A4DD4086E5A}">
      <dgm:prSet/>
      <dgm:spPr/>
      <dgm:t>
        <a:bodyPr/>
        <a:lstStyle/>
        <a:p>
          <a:endParaRPr lang="ru-RU"/>
        </a:p>
      </dgm:t>
    </dgm:pt>
    <dgm:pt modelId="{A16A7C28-C26D-49EE-B9E9-776386BB9C5B}">
      <dgm:prSet custT="1"/>
      <dgm:spPr>
        <a:xfrm rot="5400000">
          <a:off x="4445678" y="-3074574"/>
          <a:ext cx="845137" cy="895981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Предоставить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обеспечение заявки 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форме денежных средств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или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банковской гарантии</a:t>
          </a:r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B80EB0-028D-4E01-8692-93793A9BC481}" type="sibTrans" cxnId="{33D0F9AC-E903-498E-9875-9DA6F3D5C8A3}">
      <dgm:prSet/>
      <dgm:spPr/>
      <dgm:t>
        <a:bodyPr/>
        <a:lstStyle/>
        <a:p>
          <a:endParaRPr lang="ru-RU"/>
        </a:p>
      </dgm:t>
    </dgm:pt>
    <dgm:pt modelId="{E238FF21-A391-4371-B828-844DF5AC424F}" type="parTrans" cxnId="{33D0F9AC-E903-498E-9875-9DA6F3D5C8A3}">
      <dgm:prSet/>
      <dgm:spPr/>
      <dgm:t>
        <a:bodyPr/>
        <a:lstStyle/>
        <a:p>
          <a:endParaRPr lang="ru-RU"/>
        </a:p>
      </dgm:t>
    </dgm:pt>
    <dgm:pt modelId="{CCE30CF3-BAAA-4309-8AAF-041F8A8467D7}" type="pres">
      <dgm:prSet presAssocID="{8DEAE994-65B9-43A6-8929-4FB5C31DCBC8}" presName="linearFlow" presStyleCnt="0">
        <dgm:presLayoutVars>
          <dgm:dir/>
          <dgm:animLvl val="lvl"/>
          <dgm:resizeHandles val="exact"/>
        </dgm:presLayoutVars>
      </dgm:prSet>
      <dgm:spPr/>
    </dgm:pt>
    <dgm:pt modelId="{A9E85C5B-ABD9-43E5-8118-BD3BD212B0E6}" type="pres">
      <dgm:prSet presAssocID="{D4F99B27-BD44-47D7-BDD5-BC3ABEC6BFF3}" presName="composite" presStyleCnt="0"/>
      <dgm:spPr/>
    </dgm:pt>
    <dgm:pt modelId="{C3F4B69A-A27F-41F3-8FD9-2B2E34A35D69}" type="pres">
      <dgm:prSet presAssocID="{D4F99B27-BD44-47D7-BDD5-BC3ABEC6BF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D5DD8-3098-4C85-84C5-DC2D0E3310F9}" type="pres">
      <dgm:prSet presAssocID="{D4F99B27-BD44-47D7-BDD5-BC3ABEC6BFF3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AE4B60C-F9AF-45C1-895F-08ADDA3767B1}" type="pres">
      <dgm:prSet presAssocID="{756A23A7-FE6F-45EE-AB46-8110A8B56FD0}" presName="sp" presStyleCnt="0"/>
      <dgm:spPr/>
    </dgm:pt>
    <dgm:pt modelId="{A7915544-E533-4AA6-807B-60A0D8A74A14}" type="pres">
      <dgm:prSet presAssocID="{E445167F-ABFD-4152-A5FE-0DACA0408E25}" presName="composite" presStyleCnt="0"/>
      <dgm:spPr/>
    </dgm:pt>
    <dgm:pt modelId="{6C3149A2-1D55-4FCE-BEF9-26DC46135655}" type="pres">
      <dgm:prSet presAssocID="{E445167F-ABFD-4152-A5FE-0DACA0408E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49D3-41D2-4F5A-A411-52DB8EAC1E97}" type="pres">
      <dgm:prSet presAssocID="{E445167F-ABFD-4152-A5FE-0DACA0408E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A97C9-EB1F-42F4-80FB-3A65D5EC679A}" type="pres">
      <dgm:prSet presAssocID="{AFF00BDE-455C-461B-B34C-416426D5E68A}" presName="sp" presStyleCnt="0"/>
      <dgm:spPr/>
    </dgm:pt>
    <dgm:pt modelId="{1AB6F6E0-7412-44F2-934F-B46749297156}" type="pres">
      <dgm:prSet presAssocID="{2ABE8A44-7ECA-412D-BEB3-4A4024A04A97}" presName="composite" presStyleCnt="0"/>
      <dgm:spPr/>
    </dgm:pt>
    <dgm:pt modelId="{8BC42D19-186C-40EA-9079-3BF4772D95AA}" type="pres">
      <dgm:prSet presAssocID="{2ABE8A44-7ECA-412D-BEB3-4A4024A04A97}" presName="parentText" presStyleLbl="alignNode1" presStyleIdx="2" presStyleCnt="4" custScaleY="16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727A-D375-4415-B4E6-BE04A80B58D3}" type="pres">
      <dgm:prSet presAssocID="{2ABE8A44-7ECA-412D-BEB3-4A4024A04A97}" presName="descendantText" presStyleLbl="alignAcc1" presStyleIdx="2" presStyleCnt="4" custScaleY="2343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22EFB38-1A0C-4FF0-8B3A-A656CA9BA984}" type="pres">
      <dgm:prSet presAssocID="{F1493894-BA94-492C-9CE6-90F7D417CEED}" presName="sp" presStyleCnt="0"/>
      <dgm:spPr/>
    </dgm:pt>
    <dgm:pt modelId="{2D50AF42-747C-48F7-ABF5-7A780D5C5FE5}" type="pres">
      <dgm:prSet presAssocID="{D027ED4B-D027-4A1E-85A7-5AA8CFBB8704}" presName="composite" presStyleCnt="0"/>
      <dgm:spPr/>
    </dgm:pt>
    <dgm:pt modelId="{96CD138E-7B84-450C-B97C-879993B56255}" type="pres">
      <dgm:prSet presAssocID="{D027ED4B-D027-4A1E-85A7-5AA8CFBB8704}" presName="parentText" presStyleLbl="alignNode1" presStyleIdx="3" presStyleCnt="4" custScaleY="162353" custLinFactNeighborX="-2479" custLinFactNeighborY="18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F0EE-AFD6-4D3B-88FF-8A8D00EA7E53}" type="pres">
      <dgm:prSet presAssocID="{D027ED4B-D027-4A1E-85A7-5AA8CFBB8704}" presName="descendantText" presStyleLbl="alignAcc1" presStyleIdx="3" presStyleCnt="4" custScaleX="99507" custScaleY="174141" custLinFactNeighborX="-309" custLinFactNeighborY="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84152-E1C7-4E19-8DA8-7A4DD4086E5A}" srcId="{D027ED4B-D027-4A1E-85A7-5AA8CFBB8704}" destId="{49C626C5-7C19-4641-94F2-CBAC31FFE46B}" srcOrd="0" destOrd="0" parTransId="{41E19FCC-97A8-4FAF-9DC6-C8609CB8E0A1}" sibTransId="{24A42F1B-C2F3-4599-A182-9927C3E8739A}"/>
    <dgm:cxn modelId="{54AF26B9-42AF-4EE1-B1D4-81D755B22B13}" type="presOf" srcId="{A6F731AE-CD91-47DC-8755-549E0EEC36E8}" destId="{491D5DD8-3098-4C85-84C5-DC2D0E3310F9}" srcOrd="0" destOrd="0" presId="urn:microsoft.com/office/officeart/2005/8/layout/chevron2"/>
    <dgm:cxn modelId="{83915A0C-AFA5-45E8-9C22-E2576159C476}" srcId="{8DEAE994-65B9-43A6-8929-4FB5C31DCBC8}" destId="{D027ED4B-D027-4A1E-85A7-5AA8CFBB8704}" srcOrd="3" destOrd="0" parTransId="{B3FEF0E0-3CB4-4BAE-A6FE-3472102155F1}" sibTransId="{17B263A9-BD42-4245-9483-C4E5D7C4DBAE}"/>
    <dgm:cxn modelId="{CAACD042-3182-42E4-9B2E-55F54C37F4F4}" srcId="{D4F99B27-BD44-47D7-BDD5-BC3ABEC6BFF3}" destId="{A6F731AE-CD91-47DC-8755-549E0EEC36E8}" srcOrd="0" destOrd="0" parTransId="{53313915-8754-4911-9FDB-1A47F14F6ED3}" sibTransId="{F731775F-6B1D-4FAD-BA59-F37ECC56154D}"/>
    <dgm:cxn modelId="{33D0F9AC-E903-498E-9875-9DA6F3D5C8A3}" srcId="{2ABE8A44-7ECA-412D-BEB3-4A4024A04A97}" destId="{A16A7C28-C26D-49EE-B9E9-776386BB9C5B}" srcOrd="1" destOrd="0" parTransId="{E238FF21-A391-4371-B828-844DF5AC424F}" sibTransId="{CEB80EB0-028D-4E01-8692-93793A9BC481}"/>
    <dgm:cxn modelId="{D902D260-D4EB-4411-8D56-E8CA121B4026}" type="presOf" srcId="{D027ED4B-D027-4A1E-85A7-5AA8CFBB8704}" destId="{96CD138E-7B84-450C-B97C-879993B56255}" srcOrd="0" destOrd="0" presId="urn:microsoft.com/office/officeart/2005/8/layout/chevron2"/>
    <dgm:cxn modelId="{A2DAC9EE-E374-4B82-BD5F-4A4480E74E57}" srcId="{8DEAE994-65B9-43A6-8929-4FB5C31DCBC8}" destId="{2ABE8A44-7ECA-412D-BEB3-4A4024A04A97}" srcOrd="2" destOrd="0" parTransId="{DB857DAF-59D0-40FF-BE26-F6E22EA7D257}" sibTransId="{F1493894-BA94-492C-9CE6-90F7D417CEED}"/>
    <dgm:cxn modelId="{0640390C-E362-4C9D-A7F8-525A35229B82}" srcId="{8DEAE994-65B9-43A6-8929-4FB5C31DCBC8}" destId="{D4F99B27-BD44-47D7-BDD5-BC3ABEC6BFF3}" srcOrd="0" destOrd="0" parTransId="{516B3901-18EB-4099-B29E-6E6CF6A27877}" sibTransId="{756A23A7-FE6F-45EE-AB46-8110A8B56FD0}"/>
    <dgm:cxn modelId="{67671808-FEB0-4C08-98FE-D2CC578E00AE}" type="presOf" srcId="{7CC8BD8E-D666-496E-AE33-DF50C165B12E}" destId="{59A149D3-41D2-4F5A-A411-52DB8EAC1E97}" srcOrd="0" destOrd="0" presId="urn:microsoft.com/office/officeart/2005/8/layout/chevron2"/>
    <dgm:cxn modelId="{CA3E75CE-96BF-4119-80B8-6468442F1A92}" type="presOf" srcId="{2ABE8A44-7ECA-412D-BEB3-4A4024A04A97}" destId="{8BC42D19-186C-40EA-9079-3BF4772D95AA}" srcOrd="0" destOrd="0" presId="urn:microsoft.com/office/officeart/2005/8/layout/chevron2"/>
    <dgm:cxn modelId="{7829C157-66D1-4560-BB02-669662B229E7}" type="presOf" srcId="{A16A7C28-C26D-49EE-B9E9-776386BB9C5B}" destId="{17D8727A-D375-4415-B4E6-BE04A80B58D3}" srcOrd="0" destOrd="1" presId="urn:microsoft.com/office/officeart/2005/8/layout/chevron2"/>
    <dgm:cxn modelId="{A57EF4A9-AF39-4F87-AB29-CA0EC3E0CEDF}" type="presOf" srcId="{E445167F-ABFD-4152-A5FE-0DACA0408E25}" destId="{6C3149A2-1D55-4FCE-BEF9-26DC46135655}" srcOrd="0" destOrd="0" presId="urn:microsoft.com/office/officeart/2005/8/layout/chevron2"/>
    <dgm:cxn modelId="{5C3A1A71-6C53-4847-A514-248DAFC26529}" type="presOf" srcId="{49C626C5-7C19-4641-94F2-CBAC31FFE46B}" destId="{3D5CF0EE-AFD6-4D3B-88FF-8A8D00EA7E53}" srcOrd="0" destOrd="0" presId="urn:microsoft.com/office/officeart/2005/8/layout/chevron2"/>
    <dgm:cxn modelId="{40856428-845D-42E5-8A5C-60DB99B3E4D8}" type="presOf" srcId="{D4F99B27-BD44-47D7-BDD5-BC3ABEC6BFF3}" destId="{C3F4B69A-A27F-41F3-8FD9-2B2E34A35D69}" srcOrd="0" destOrd="0" presId="urn:microsoft.com/office/officeart/2005/8/layout/chevron2"/>
    <dgm:cxn modelId="{5701350E-749E-4827-89DA-E35C6926208A}" srcId="{8DEAE994-65B9-43A6-8929-4FB5C31DCBC8}" destId="{E445167F-ABFD-4152-A5FE-0DACA0408E25}" srcOrd="1" destOrd="0" parTransId="{0FB34B68-7EB6-48D5-81F7-9FD4D8140659}" sibTransId="{AFF00BDE-455C-461B-B34C-416426D5E68A}"/>
    <dgm:cxn modelId="{D6BCD04C-93E4-43AB-BC2D-0982C44F8842}" type="presOf" srcId="{8DEAE994-65B9-43A6-8929-4FB5C31DCBC8}" destId="{CCE30CF3-BAAA-4309-8AAF-041F8A8467D7}" srcOrd="0" destOrd="0" presId="urn:microsoft.com/office/officeart/2005/8/layout/chevron2"/>
    <dgm:cxn modelId="{B8E10693-75E7-4766-BD15-F85FC444EE54}" srcId="{E445167F-ABFD-4152-A5FE-0DACA0408E25}" destId="{7CC8BD8E-D666-496E-AE33-DF50C165B12E}" srcOrd="0" destOrd="0" parTransId="{D559B32E-A01B-4ED6-9090-D1001001CD98}" sibTransId="{67761E25-1D18-4AC6-BC80-7CED8D4DD275}"/>
    <dgm:cxn modelId="{8DCBAB60-DAF4-4B37-A0B9-90DEAD2F6695}" srcId="{2ABE8A44-7ECA-412D-BEB3-4A4024A04A97}" destId="{F56ACB1C-441F-47C2-B815-84BC415D963B}" srcOrd="0" destOrd="0" parTransId="{2B14D55E-E737-4756-98EE-287F3A85B9FE}" sibTransId="{F74F7CF1-BF42-4B1D-B723-951AFAE86EE9}"/>
    <dgm:cxn modelId="{3AF70A8C-40E2-45D0-A6E9-7308C2B399E1}" type="presOf" srcId="{F56ACB1C-441F-47C2-B815-84BC415D963B}" destId="{17D8727A-D375-4415-B4E6-BE04A80B58D3}" srcOrd="0" destOrd="0" presId="urn:microsoft.com/office/officeart/2005/8/layout/chevron2"/>
    <dgm:cxn modelId="{E063F05B-55B2-4150-B981-6B2090A5FE13}" type="presParOf" srcId="{CCE30CF3-BAAA-4309-8AAF-041F8A8467D7}" destId="{A9E85C5B-ABD9-43E5-8118-BD3BD212B0E6}" srcOrd="0" destOrd="0" presId="urn:microsoft.com/office/officeart/2005/8/layout/chevron2"/>
    <dgm:cxn modelId="{8CF97FE8-C043-4122-A1D6-BF172E1AA0BC}" type="presParOf" srcId="{A9E85C5B-ABD9-43E5-8118-BD3BD212B0E6}" destId="{C3F4B69A-A27F-41F3-8FD9-2B2E34A35D69}" srcOrd="0" destOrd="0" presId="urn:microsoft.com/office/officeart/2005/8/layout/chevron2"/>
    <dgm:cxn modelId="{CF6AED5C-581E-412F-976E-9AB7458525E4}" type="presParOf" srcId="{A9E85C5B-ABD9-43E5-8118-BD3BD212B0E6}" destId="{491D5DD8-3098-4C85-84C5-DC2D0E3310F9}" srcOrd="1" destOrd="0" presId="urn:microsoft.com/office/officeart/2005/8/layout/chevron2"/>
    <dgm:cxn modelId="{A3916F3E-DC7A-4FE0-97F1-36EAB468D7D2}" type="presParOf" srcId="{CCE30CF3-BAAA-4309-8AAF-041F8A8467D7}" destId="{5AE4B60C-F9AF-45C1-895F-08ADDA3767B1}" srcOrd="1" destOrd="0" presId="urn:microsoft.com/office/officeart/2005/8/layout/chevron2"/>
    <dgm:cxn modelId="{8E1B1F53-07FB-4502-A159-AC6AE6455338}" type="presParOf" srcId="{CCE30CF3-BAAA-4309-8AAF-041F8A8467D7}" destId="{A7915544-E533-4AA6-807B-60A0D8A74A14}" srcOrd="2" destOrd="0" presId="urn:microsoft.com/office/officeart/2005/8/layout/chevron2"/>
    <dgm:cxn modelId="{51706E72-4326-45BA-A69C-E968E610B34D}" type="presParOf" srcId="{A7915544-E533-4AA6-807B-60A0D8A74A14}" destId="{6C3149A2-1D55-4FCE-BEF9-26DC46135655}" srcOrd="0" destOrd="0" presId="urn:microsoft.com/office/officeart/2005/8/layout/chevron2"/>
    <dgm:cxn modelId="{64FEF924-F4F5-4ADD-8A58-73E6FB298EBB}" type="presParOf" srcId="{A7915544-E533-4AA6-807B-60A0D8A74A14}" destId="{59A149D3-41D2-4F5A-A411-52DB8EAC1E97}" srcOrd="1" destOrd="0" presId="urn:microsoft.com/office/officeart/2005/8/layout/chevron2"/>
    <dgm:cxn modelId="{64504356-332D-4DEC-970D-B27AB75D1A71}" type="presParOf" srcId="{CCE30CF3-BAAA-4309-8AAF-041F8A8467D7}" destId="{38FA97C9-EB1F-42F4-80FB-3A65D5EC679A}" srcOrd="3" destOrd="0" presId="urn:microsoft.com/office/officeart/2005/8/layout/chevron2"/>
    <dgm:cxn modelId="{F1837DF1-0A08-489F-AF0C-739E9BE97EAA}" type="presParOf" srcId="{CCE30CF3-BAAA-4309-8AAF-041F8A8467D7}" destId="{1AB6F6E0-7412-44F2-934F-B46749297156}" srcOrd="4" destOrd="0" presId="urn:microsoft.com/office/officeart/2005/8/layout/chevron2"/>
    <dgm:cxn modelId="{98A36243-8F1D-4A39-8337-DBCAE4ED4C9E}" type="presParOf" srcId="{1AB6F6E0-7412-44F2-934F-B46749297156}" destId="{8BC42D19-186C-40EA-9079-3BF4772D95AA}" srcOrd="0" destOrd="0" presId="urn:microsoft.com/office/officeart/2005/8/layout/chevron2"/>
    <dgm:cxn modelId="{EBD737FD-59A1-4AB3-958F-44BBAA45349F}" type="presParOf" srcId="{1AB6F6E0-7412-44F2-934F-B46749297156}" destId="{17D8727A-D375-4415-B4E6-BE04A80B58D3}" srcOrd="1" destOrd="0" presId="urn:microsoft.com/office/officeart/2005/8/layout/chevron2"/>
    <dgm:cxn modelId="{97CEABBA-AC85-4305-829B-888DCC457F58}" type="presParOf" srcId="{CCE30CF3-BAAA-4309-8AAF-041F8A8467D7}" destId="{122EFB38-1A0C-4FF0-8B3A-A656CA9BA984}" srcOrd="5" destOrd="0" presId="urn:microsoft.com/office/officeart/2005/8/layout/chevron2"/>
    <dgm:cxn modelId="{495C866A-19EB-4DA2-9927-CCB02E50D0B1}" type="presParOf" srcId="{CCE30CF3-BAAA-4309-8AAF-041F8A8467D7}" destId="{2D50AF42-747C-48F7-ABF5-7A780D5C5FE5}" srcOrd="6" destOrd="0" presId="urn:microsoft.com/office/officeart/2005/8/layout/chevron2"/>
    <dgm:cxn modelId="{79FE5E4A-4E10-43FB-938D-1439EB525550}" type="presParOf" srcId="{2D50AF42-747C-48F7-ABF5-7A780D5C5FE5}" destId="{96CD138E-7B84-450C-B97C-879993B56255}" srcOrd="0" destOrd="0" presId="urn:microsoft.com/office/officeart/2005/8/layout/chevron2"/>
    <dgm:cxn modelId="{7E59090F-EEC5-4F4A-8EA6-CE4CA9047F6C}" type="presParOf" srcId="{2D50AF42-747C-48F7-ABF5-7A780D5C5FE5}" destId="{3D5CF0EE-AFD6-4D3B-88FF-8A8D00EA7E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F4754-78B3-47F6-A8EE-76DD5F8E6963}">
      <dsp:nvSpPr>
        <dsp:cNvPr id="0" name=""/>
        <dsp:cNvSpPr/>
      </dsp:nvSpPr>
      <dsp:spPr>
        <a:xfrm rot="16200000">
          <a:off x="949095" y="-948217"/>
          <a:ext cx="2040548" cy="3938739"/>
        </a:xfrm>
        <a:prstGeom prst="round1Rect">
          <a:avLst/>
        </a:prstGeom>
        <a:solidFill>
          <a:srgbClr val="B5D5ED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ЭФФЕКТИВНОСТЬ</a:t>
          </a:r>
          <a:r>
            <a:rPr lang="en-US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 </a:t>
          </a:r>
          <a:endParaRPr lang="ru-RU" sz="1800" b="1" kern="1200" dirty="0" smtClean="0">
            <a:solidFill>
              <a:srgbClr val="1F497D">
                <a:lumMod val="75000"/>
              </a:srgbClr>
            </a:solidFill>
            <a:latin typeface="Calibri"/>
            <a:ea typeface="+mn-ea"/>
            <a:cs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5400000">
        <a:off x="0" y="75586"/>
        <a:ext cx="3938739" cy="1455702"/>
      </dsp:txXfrm>
    </dsp:sp>
    <dsp:sp modelId="{62652AF1-8317-4D03-A5F6-FB4E92FA5F08}">
      <dsp:nvSpPr>
        <dsp:cNvPr id="0" name=""/>
        <dsp:cNvSpPr/>
      </dsp:nvSpPr>
      <dsp:spPr>
        <a:xfrm>
          <a:off x="3938739" y="877"/>
          <a:ext cx="3938739" cy="2040548"/>
        </a:xfrm>
        <a:prstGeom prst="round1Rect">
          <a:avLst/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КОНКУРЕНТОСПОСОБНОСТЬ</a:t>
          </a:r>
          <a:endParaRPr lang="ru-RU" sz="1200" b="1" kern="1200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3938739" y="877"/>
        <a:ext cx="3864030" cy="1530411"/>
      </dsp:txXfrm>
    </dsp:sp>
    <dsp:sp modelId="{14C52B1B-D381-44CB-B794-5DA26F1B5723}">
      <dsp:nvSpPr>
        <dsp:cNvPr id="0" name=""/>
        <dsp:cNvSpPr/>
      </dsp:nvSpPr>
      <dsp:spPr>
        <a:xfrm rot="10800000">
          <a:off x="0" y="2040548"/>
          <a:ext cx="3938739" cy="2040548"/>
        </a:xfrm>
        <a:prstGeom prst="round1Rect">
          <a:avLst/>
        </a:prstGeom>
        <a:solidFill>
          <a:srgbClr val="E6E6E6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ОБОСНОВАННОСТЬ</a:t>
          </a:r>
          <a:endParaRPr lang="en-US" sz="1800" b="1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Calibri" pitchFamily="34" charset="0"/>
          </a:endParaRPr>
        </a:p>
      </dsp:txBody>
      <dsp:txXfrm rot="10800000">
        <a:off x="74709" y="2550685"/>
        <a:ext cx="3864030" cy="1530411"/>
      </dsp:txXfrm>
    </dsp:sp>
    <dsp:sp modelId="{1A8FE530-2E9E-4FC0-982E-0A658F7679EA}">
      <dsp:nvSpPr>
        <dsp:cNvPr id="0" name=""/>
        <dsp:cNvSpPr/>
      </dsp:nvSpPr>
      <dsp:spPr>
        <a:xfrm rot="5400000">
          <a:off x="4887834" y="1091453"/>
          <a:ext cx="2040548" cy="3938739"/>
        </a:xfrm>
        <a:prstGeom prst="round1Rect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0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rPr>
            <a:t>ОТКРЫТОСТЬ</a:t>
          </a:r>
          <a:r>
            <a:rPr lang="en-US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, </a:t>
          </a:r>
          <a:r>
            <a:rPr lang="ru-RU" sz="18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Calibri" pitchFamily="34" charset="0"/>
            </a:rPr>
            <a:t>СПРАВЕДЛИВОЕ РАССМОТРЕНИЕ</a:t>
          </a:r>
          <a:endParaRPr lang="ru-RU" sz="1400" b="1" kern="1200" dirty="0">
            <a:solidFill>
              <a:srgbClr val="F7964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3938739" y="2550685"/>
        <a:ext cx="3938739" cy="1455702"/>
      </dsp:txXfrm>
    </dsp:sp>
    <dsp:sp modelId="{FDA2E2AD-4B45-4926-B3C3-7556D57E29DF}">
      <dsp:nvSpPr>
        <dsp:cNvPr id="0" name=""/>
        <dsp:cNvSpPr/>
      </dsp:nvSpPr>
      <dsp:spPr>
        <a:xfrm>
          <a:off x="3628279" y="1578063"/>
          <a:ext cx="620918" cy="924970"/>
        </a:xfrm>
        <a:prstGeom prst="roundRect">
          <a:avLst/>
        </a:prstGeo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58590" y="1608374"/>
        <a:ext cx="560296" cy="864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4B69A-A27F-41F3-8FD9-2B2E34A35D69}">
      <dsp:nvSpPr>
        <dsp:cNvPr id="0" name=""/>
        <dsp:cNvSpPr/>
      </dsp:nvSpPr>
      <dsp:spPr>
        <a:xfrm rot="5400000">
          <a:off x="-126893" y="129442"/>
          <a:ext cx="845954" cy="59216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1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298633"/>
        <a:ext cx="592168" cy="253786"/>
      </dsp:txXfrm>
    </dsp:sp>
    <dsp:sp modelId="{491D5DD8-3098-4C85-84C5-DC2D0E3310F9}">
      <dsp:nvSpPr>
        <dsp:cNvPr id="0" name=""/>
        <dsp:cNvSpPr/>
      </dsp:nvSpPr>
      <dsp:spPr>
        <a:xfrm rot="5400000">
          <a:off x="4695226" y="-4100509"/>
          <a:ext cx="549870" cy="87559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Зарегистрироваться на электронной торговой площадке 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ЭТП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),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ознакомиться с тарифами ЭТП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электронных процедур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92168" y="29391"/>
        <a:ext cx="8729145" cy="496186"/>
      </dsp:txXfrm>
    </dsp:sp>
    <dsp:sp modelId="{6C3149A2-1D55-4FCE-BEF9-26DC46135655}">
      <dsp:nvSpPr>
        <dsp:cNvPr id="0" name=""/>
        <dsp:cNvSpPr/>
      </dsp:nvSpPr>
      <dsp:spPr>
        <a:xfrm rot="5400000">
          <a:off x="-126893" y="868261"/>
          <a:ext cx="845954" cy="59216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2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1037452"/>
        <a:ext cx="592168" cy="253786"/>
      </dsp:txXfrm>
    </dsp:sp>
    <dsp:sp modelId="{59A149D3-41D2-4F5A-A411-52DB8EAC1E97}">
      <dsp:nvSpPr>
        <dsp:cNvPr id="0" name=""/>
        <dsp:cNvSpPr/>
      </dsp:nvSpPr>
      <dsp:spPr>
        <a:xfrm rot="5400000">
          <a:off x="4695226" y="-3361689"/>
          <a:ext cx="549870" cy="87559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Найти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закупку на официальном сайте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прочитать закупочную документацию </a:t>
          </a:r>
          <a:endParaRPr lang="ru-RU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92168" y="768211"/>
        <a:ext cx="8729145" cy="496186"/>
      </dsp:txXfrm>
    </dsp:sp>
    <dsp:sp modelId="{8BC42D19-186C-40EA-9079-3BF4772D95AA}">
      <dsp:nvSpPr>
        <dsp:cNvPr id="0" name=""/>
        <dsp:cNvSpPr/>
      </dsp:nvSpPr>
      <dsp:spPr>
        <a:xfrm rot="5400000">
          <a:off x="-392252" y="1976511"/>
          <a:ext cx="1376673" cy="59216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3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1880343"/>
        <a:ext cx="592168" cy="784505"/>
      </dsp:txXfrm>
    </dsp:sp>
    <dsp:sp modelId="{17D8727A-D375-4415-B4E6-BE04A80B58D3}">
      <dsp:nvSpPr>
        <dsp:cNvPr id="0" name=""/>
        <dsp:cNvSpPr/>
      </dsp:nvSpPr>
      <dsp:spPr>
        <a:xfrm rot="5400000">
          <a:off x="4325796" y="-2253440"/>
          <a:ext cx="1288732" cy="87559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Подготовить и передать предложение с приложением отсканированных копий документов через личный кабинет на ЭТП не позднее установленного срока 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для электронных процедур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 </a:t>
          </a:r>
          <a:endParaRPr lang="ru-RU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Предоставить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обеспечение заявки 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форме денежных средств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или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банковской гарантии</a:t>
          </a: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92169" y="1543098"/>
        <a:ext cx="8693076" cy="1162910"/>
      </dsp:txXfrm>
    </dsp:sp>
    <dsp:sp modelId="{96CD138E-7B84-450C-B97C-879993B56255}">
      <dsp:nvSpPr>
        <dsp:cNvPr id="0" name=""/>
        <dsp:cNvSpPr/>
      </dsp:nvSpPr>
      <dsp:spPr>
        <a:xfrm rot="5400000">
          <a:off x="-390632" y="3246978"/>
          <a:ext cx="1373433" cy="59216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Этап 4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3152430"/>
        <a:ext cx="592168" cy="781265"/>
      </dsp:txXfrm>
    </dsp:sp>
    <dsp:sp modelId="{3D5CF0EE-AFD6-4D3B-88FF-8A8D00EA7E53}">
      <dsp:nvSpPr>
        <dsp:cNvPr id="0" name=""/>
        <dsp:cNvSpPr/>
      </dsp:nvSpPr>
      <dsp:spPr>
        <a:xfrm rot="5400000">
          <a:off x="4464331" y="-922352"/>
          <a:ext cx="957550" cy="871282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Направить оригиналы документов в запечатанном конверте по адресу, указанному в закупочной документации, не позднее крайнего срока</a:t>
          </a:r>
          <a:endParaRPr lang="ru-RU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6696" y="3002027"/>
        <a:ext cx="8666076" cy="86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1073D8B-1A91-48B8-A24B-2F0BAD3FC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B1CA8-8448-45CA-A4A9-CC4AF56A0C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D7B16-18EF-43AA-834C-2488BAE5577A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8AE6F6-3FF5-4951-9BE6-7DC12052C9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0D19E8-5EAF-4965-A1F0-44C86FF81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6053-47D5-476C-9B48-CE9B8F22D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26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1A572-8EC9-45D9-BA7C-7AFDDE7F7317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FD4FF-C670-4923-A7AF-9FC3E0E1E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22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6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5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4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4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6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3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6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D4FF-C670-4923-A7AF-9FC3E0E1E0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3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" Type="http://schemas.openxmlformats.org/officeDocument/2006/relationships/image" Target="../media/image21.emf"/><Relationship Id="rId21" Type="http://schemas.openxmlformats.org/officeDocument/2006/relationships/image" Target="../media/image39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2" Type="http://schemas.openxmlformats.org/officeDocument/2006/relationships/image" Target="../media/image19.emf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28" Type="http://schemas.openxmlformats.org/officeDocument/2006/relationships/image" Target="../media/image46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2"/>
          <a:stretch/>
        </p:blipFill>
        <p:spPr>
          <a:xfrm>
            <a:off x="3645598" y="4653136"/>
            <a:ext cx="8546404" cy="22048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5" y="2564907"/>
            <a:ext cx="11040533" cy="492443"/>
          </a:xfrm>
          <a:ln/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rgbClr val="00327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4" y="4437115"/>
            <a:ext cx="4991100" cy="649287"/>
          </a:xfrm>
          <a:ln/>
        </p:spPr>
        <p:txBody>
          <a:bodyPr anchor="t" anchorCtr="0"/>
          <a:lstStyle>
            <a:lvl1pPr marL="0" indent="0">
              <a:lnSpc>
                <a:spcPct val="100000"/>
              </a:lnSpc>
              <a:buFontTx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2832102" y="1554974"/>
            <a:ext cx="9359900" cy="246464"/>
          </a:xfrm>
          <a:prstGeom prst="rect">
            <a:avLst/>
          </a:prstGeom>
          <a:gradFill>
            <a:gsLst>
              <a:gs pos="39000">
                <a:srgbClr val="025EA1"/>
              </a:gs>
              <a:gs pos="0">
                <a:srgbClr val="003272"/>
              </a:gs>
              <a:gs pos="82000">
                <a:srgbClr val="4596D1">
                  <a:lumMod val="94000"/>
                  <a:lumOff val="6000"/>
                </a:srgbClr>
              </a:gs>
            </a:gsLst>
            <a:lin ang="0" scaled="0"/>
          </a:gradFill>
          <a:ln>
            <a:noFill/>
          </a:ln>
        </p:spPr>
        <p:txBody>
          <a:bodyPr vert="horz" lIns="90000" tIns="32400" rIns="90000" bIns="2880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spc="1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STATE ATOMIC ENERGY CORPORATION ROSATOM</a:t>
            </a:r>
            <a:endParaRPr lang="ru-RU" altLang="en-US" sz="1200" spc="1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9" y="5733259"/>
            <a:ext cx="3168848" cy="288701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Дата, место</a:t>
            </a:r>
            <a:endParaRPr lang="ru-RU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332659"/>
            <a:ext cx="1543363" cy="14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2" y="0"/>
            <a:ext cx="10465991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E84E8-AF69-854E-BC0F-BC3DDB27842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72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B6592-72D7-DD4B-8358-208284263D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70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980728"/>
            <a:ext cx="4011084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484787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FA9A5-85D6-4F48-9A11-73C756AFEA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03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7596" y="1268762"/>
            <a:ext cx="7296811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759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FCFBA-3952-A543-ADC4-F2839D6FDC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3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989385" y="1557342"/>
            <a:ext cx="9202616" cy="17938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5" dirty="0">
                <a:solidFill>
                  <a:srgbClr val="FFFFFF"/>
                </a:solidFill>
              </a:rPr>
              <a:t>JSC “RUSATOM ENERGY INTERNATIONAL”</a:t>
            </a:r>
            <a:endParaRPr lang="ru-RU" sz="1015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33" y="333375"/>
            <a:ext cx="184638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9" y="2181236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66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9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292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7051" y="6453336"/>
            <a:ext cx="111379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16569" y="6448428"/>
            <a:ext cx="836083" cy="377825"/>
          </a:xfrm>
        </p:spPr>
        <p:txBody>
          <a:bodyPr/>
          <a:lstStyle>
            <a:lvl1pPr algn="r"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31372" y="6444044"/>
            <a:ext cx="9889099" cy="33855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defTabSz="685647"/>
            <a:r>
              <a:rPr lang="en-US" sz="800" dirty="0" smtClean="0">
                <a:solidFill>
                  <a:schemeClr val="bg2"/>
                </a:solidFill>
              </a:rPr>
              <a:t>The content of this presentation is for discussion purposes only, shall not be considered as an offer and doesn’t lead to any obligations to ASE group</a:t>
            </a:r>
            <a:br>
              <a:rPr lang="en-US" sz="800" dirty="0" smtClean="0">
                <a:solidFill>
                  <a:schemeClr val="bg2"/>
                </a:solidFill>
              </a:rPr>
            </a:br>
            <a:r>
              <a:rPr lang="en-US" sz="800" dirty="0" smtClean="0">
                <a:solidFill>
                  <a:schemeClr val="bg2"/>
                </a:solidFill>
              </a:rPr>
              <a:t>and its affiliated companies. ASE disclaims all responsibility for any and all mistakes, quality and completeness of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584002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7051" y="6453336"/>
            <a:ext cx="111379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16569" y="6448428"/>
            <a:ext cx="836083" cy="377825"/>
          </a:xfrm>
        </p:spPr>
        <p:txBody>
          <a:bodyPr/>
          <a:lstStyle>
            <a:lvl1pPr algn="r"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31372" y="6444044"/>
            <a:ext cx="9889099" cy="33855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defTabSz="685647"/>
            <a:r>
              <a:rPr lang="en-US" sz="800" dirty="0" smtClean="0">
                <a:solidFill>
                  <a:schemeClr val="bg2"/>
                </a:solidFill>
              </a:rPr>
              <a:t>The content of this presentation is for discussion purposes only, shall not be considered as an offer and doesn’t lead to any obligations to ASE group</a:t>
            </a:r>
            <a:br>
              <a:rPr lang="en-US" sz="800" dirty="0" smtClean="0">
                <a:solidFill>
                  <a:schemeClr val="bg2"/>
                </a:solidFill>
              </a:rPr>
            </a:br>
            <a:r>
              <a:rPr lang="en-US" sz="800" dirty="0" smtClean="0">
                <a:solidFill>
                  <a:schemeClr val="bg2"/>
                </a:solidFill>
              </a:rPr>
              <a:t>and its affiliated companies. ASE disclaims all responsibility for any and all mistakes, quality and completeness of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802191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7051" y="6453336"/>
            <a:ext cx="111379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16569" y="6448428"/>
            <a:ext cx="836083" cy="377825"/>
          </a:xfrm>
        </p:spPr>
        <p:txBody>
          <a:bodyPr/>
          <a:lstStyle>
            <a:lvl1pPr algn="r"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31372" y="6444044"/>
            <a:ext cx="9889099" cy="33855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defTabSz="685647"/>
            <a:r>
              <a:rPr lang="en-US" sz="800" dirty="0" smtClean="0">
                <a:solidFill>
                  <a:schemeClr val="bg2"/>
                </a:solidFill>
              </a:rPr>
              <a:t>The content of this presentation is for discussion purposes only, shall not be considered as an offer and doesn’t lead to any obligations to ASE group</a:t>
            </a:r>
            <a:br>
              <a:rPr lang="en-US" sz="800" dirty="0" smtClean="0">
                <a:solidFill>
                  <a:schemeClr val="bg2"/>
                </a:solidFill>
              </a:rPr>
            </a:br>
            <a:r>
              <a:rPr lang="en-US" sz="800" dirty="0" smtClean="0">
                <a:solidFill>
                  <a:schemeClr val="bg2"/>
                </a:solidFill>
              </a:rPr>
              <a:t>and its affiliated companies. ASE disclaims all responsibility for any and all mistakes, quality and completeness of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160165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16" y="4653136"/>
            <a:ext cx="7952085" cy="22048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3" y="3068960"/>
            <a:ext cx="10945216" cy="864096"/>
          </a:xfrm>
          <a:ln/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800" b="1" i="0" baseline="0">
                <a:solidFill>
                  <a:srgbClr val="00327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YOUR TEXT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332659"/>
            <a:ext cx="1543363" cy="14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293691"/>
            <a:ext cx="223308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5" y="2181231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9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35165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2"/>
          <a:stretch/>
        </p:blipFill>
        <p:spPr>
          <a:xfrm>
            <a:off x="3645598" y="4653136"/>
            <a:ext cx="8546404" cy="22048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5" y="2564907"/>
            <a:ext cx="11040533" cy="492443"/>
          </a:xfrm>
          <a:ln/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rgbClr val="00327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2832102" y="1554974"/>
            <a:ext cx="9359900" cy="246464"/>
          </a:xfrm>
          <a:prstGeom prst="rect">
            <a:avLst/>
          </a:prstGeom>
          <a:gradFill>
            <a:gsLst>
              <a:gs pos="39000">
                <a:srgbClr val="025EA1"/>
              </a:gs>
              <a:gs pos="0">
                <a:srgbClr val="003272"/>
              </a:gs>
              <a:gs pos="82000">
                <a:srgbClr val="4596D1">
                  <a:lumMod val="94000"/>
                  <a:lumOff val="6000"/>
                </a:srgbClr>
              </a:gs>
            </a:gsLst>
            <a:lin ang="0" scaled="0"/>
          </a:gradFill>
          <a:ln>
            <a:noFill/>
          </a:ln>
        </p:spPr>
        <p:txBody>
          <a:bodyPr vert="horz" lIns="90000" tIns="32400" rIns="90000" bIns="2880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spc="1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JSC “RUSATOM ENERGY INTERNATIONAL”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332659"/>
            <a:ext cx="1543363" cy="144690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86886" y="1844825"/>
            <a:ext cx="15607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spc="1040" baseline="0" smtClean="0">
                <a:latin typeface="Myriad Pro" charset="0"/>
                <a:ea typeface="Myriad Pro" charset="0"/>
                <a:cs typeface="Myriad Pro" charset="0"/>
              </a:rPr>
              <a:t>ENERGY</a:t>
            </a:r>
            <a:endParaRPr lang="en-US" sz="800" spc="1040" baseline="0" dirty="0" smtClean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3228" y="1988843"/>
            <a:ext cx="144016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spc="200" baseline="0" dirty="0" smtClean="0">
                <a:latin typeface="Myriad Pro" charset="0"/>
                <a:ea typeface="Myriad Pro" charset="0"/>
                <a:cs typeface="Myriad Pro" charset="0"/>
              </a:rPr>
              <a:t>INTERNATIONAL</a:t>
            </a:r>
            <a:endParaRPr lang="en-US" sz="800" spc="200" baseline="0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D4F1-FD70-4C6F-B14E-D5B07390E6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714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0" indent="0">
              <a:buNone/>
              <a:defRPr sz="1800"/>
            </a:lvl2pPr>
            <a:lvl3pPr marL="914218" indent="0">
              <a:buNone/>
              <a:defRPr sz="1600"/>
            </a:lvl3pPr>
            <a:lvl4pPr marL="1371328" indent="0">
              <a:buNone/>
              <a:defRPr sz="1400"/>
            </a:lvl4pPr>
            <a:lvl5pPr marL="1828438" indent="0">
              <a:buNone/>
              <a:defRPr sz="1400"/>
            </a:lvl5pPr>
            <a:lvl6pPr marL="2285549" indent="0">
              <a:buNone/>
              <a:defRPr sz="1400"/>
            </a:lvl6pPr>
            <a:lvl7pPr marL="2742658" indent="0">
              <a:buNone/>
              <a:defRPr sz="1400"/>
            </a:lvl7pPr>
            <a:lvl8pPr marL="3199767" indent="0">
              <a:buNone/>
              <a:defRPr sz="1400"/>
            </a:lvl8pPr>
            <a:lvl9pPr marL="36568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0D5B-B75E-4EF7-87F2-26CE3038DAA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214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23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40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DB47-A057-41C3-83B5-804B4FFD59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52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8" indent="0">
              <a:buNone/>
              <a:defRPr sz="1600" b="1"/>
            </a:lvl5pPr>
            <a:lvl6pPr marL="2285549" indent="0">
              <a:buNone/>
              <a:defRPr sz="1600" b="1"/>
            </a:lvl6pPr>
            <a:lvl7pPr marL="2742658" indent="0">
              <a:buNone/>
              <a:defRPr sz="1600" b="1"/>
            </a:lvl7pPr>
            <a:lvl8pPr marL="3199767" indent="0">
              <a:buNone/>
              <a:defRPr sz="1600" b="1"/>
            </a:lvl8pPr>
            <a:lvl9pPr marL="36568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8" indent="0">
              <a:buNone/>
              <a:defRPr sz="1600" b="1"/>
            </a:lvl5pPr>
            <a:lvl6pPr marL="2285549" indent="0">
              <a:buNone/>
              <a:defRPr sz="1600" b="1"/>
            </a:lvl6pPr>
            <a:lvl7pPr marL="2742658" indent="0">
              <a:buNone/>
              <a:defRPr sz="1600" b="1"/>
            </a:lvl7pPr>
            <a:lvl8pPr marL="3199767" indent="0">
              <a:buNone/>
              <a:defRPr sz="1600" b="1"/>
            </a:lvl8pPr>
            <a:lvl9pPr marL="36568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385C-6023-4F51-B7EF-DB65BB0F489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181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13017" y="6448429"/>
            <a:ext cx="836083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18C3-6EC5-4C41-B0E6-7FB9D59C915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1560" y="5"/>
            <a:ext cx="8929821" cy="962025"/>
          </a:xfrm>
          <a:prstGeom prst="rect">
            <a:avLst/>
          </a:prstGeom>
        </p:spPr>
        <p:txBody>
          <a:bodyPr lIns="107901" tIns="53954" rIns="107901" bIns="53954"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6" y="116655"/>
            <a:ext cx="824104" cy="55855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9999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9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DBE2-438B-4C37-9118-0B22E10AA67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8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8" indent="0">
              <a:buNone/>
              <a:defRPr sz="900"/>
            </a:lvl4pPr>
            <a:lvl5pPr marL="1828438" indent="0">
              <a:buNone/>
              <a:defRPr sz="900"/>
            </a:lvl5pPr>
            <a:lvl6pPr marL="2285549" indent="0">
              <a:buNone/>
              <a:defRPr sz="900"/>
            </a:lvl6pPr>
            <a:lvl7pPr marL="2742658" indent="0">
              <a:buNone/>
              <a:defRPr sz="900"/>
            </a:lvl7pPr>
            <a:lvl8pPr marL="3199767" indent="0">
              <a:buNone/>
              <a:defRPr sz="900"/>
            </a:lvl8pPr>
            <a:lvl9pPr marL="36568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72A3-0557-404D-B393-20E0C6B21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742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8" indent="0">
              <a:buNone/>
              <a:defRPr sz="2000"/>
            </a:lvl5pPr>
            <a:lvl6pPr marL="2285549" indent="0">
              <a:buNone/>
              <a:defRPr sz="2000"/>
            </a:lvl6pPr>
            <a:lvl7pPr marL="2742658" indent="0">
              <a:buNone/>
              <a:defRPr sz="2000"/>
            </a:lvl7pPr>
            <a:lvl8pPr marL="3199767" indent="0">
              <a:buNone/>
              <a:defRPr sz="2000"/>
            </a:lvl8pPr>
            <a:lvl9pPr marL="3656877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8" indent="0">
              <a:buNone/>
              <a:defRPr sz="900"/>
            </a:lvl4pPr>
            <a:lvl5pPr marL="1828438" indent="0">
              <a:buNone/>
              <a:defRPr sz="900"/>
            </a:lvl5pPr>
            <a:lvl6pPr marL="2285549" indent="0">
              <a:buNone/>
              <a:defRPr sz="900"/>
            </a:lvl6pPr>
            <a:lvl7pPr marL="2742658" indent="0">
              <a:buNone/>
              <a:defRPr sz="900"/>
            </a:lvl7pPr>
            <a:lvl8pPr marL="3199767" indent="0">
              <a:buNone/>
              <a:defRPr sz="900"/>
            </a:lvl8pPr>
            <a:lvl9pPr marL="36568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4F5A-20F6-48C8-B669-C571E709167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09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5119-7265-4421-AB4B-9FF75DB4551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893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71" y="0"/>
            <a:ext cx="2806700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4" y="0"/>
            <a:ext cx="8223249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6B0B-0315-4381-B279-30C2DE06318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794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14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4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400"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7051" y="6453336"/>
            <a:ext cx="111379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31372" y="6444044"/>
            <a:ext cx="10177131" cy="33855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defTabSz="685647"/>
            <a:r>
              <a:rPr lang="en-US" sz="800" dirty="0" smtClean="0">
                <a:solidFill>
                  <a:schemeClr val="bg2"/>
                </a:solidFill>
              </a:rPr>
              <a:t>The content of this presentation is for discussion purposes only, shall not be considered as an offer and doesn’t lead to any obligations by </a:t>
            </a:r>
            <a:r>
              <a:rPr lang="en-US" sz="800" dirty="0" err="1" smtClean="0">
                <a:solidFill>
                  <a:schemeClr val="bg2"/>
                </a:solidFill>
              </a:rPr>
              <a:t>Rosatom</a:t>
            </a:r>
            <a:r>
              <a:rPr lang="en-US" sz="800" dirty="0" smtClean="0">
                <a:solidFill>
                  <a:schemeClr val="bg2"/>
                </a:solidFill>
              </a:rPr>
              <a:t> and its affiliated companies. </a:t>
            </a:r>
            <a:r>
              <a:rPr lang="en-US" sz="800" dirty="0" err="1" smtClean="0">
                <a:solidFill>
                  <a:schemeClr val="bg2"/>
                </a:solidFill>
              </a:rPr>
              <a:t>Rosatom</a:t>
            </a:r>
            <a:r>
              <a:rPr lang="en-US" sz="800" dirty="0" smtClean="0">
                <a:solidFill>
                  <a:schemeClr val="bg2"/>
                </a:solidFill>
              </a:rPr>
              <a:t> disclaims all responsibility for any and all mistakes, quality and completeness of the information. </a:t>
            </a:r>
          </a:p>
        </p:txBody>
      </p:sp>
    </p:spTree>
    <p:extLst>
      <p:ext uri="{BB962C8B-B14F-4D97-AF65-F5344CB8AC3E}">
        <p14:creationId xmlns:p14="http://schemas.microsoft.com/office/powerpoint/2010/main" val="2176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109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1560" y="5"/>
            <a:ext cx="8929821" cy="962025"/>
          </a:xfrm>
          <a:prstGeom prst="rect">
            <a:avLst/>
          </a:prstGeom>
        </p:spPr>
        <p:txBody>
          <a:bodyPr lIns="107901" tIns="53954" rIns="107901" bIns="53954"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6" y="116655"/>
            <a:ext cx="824104" cy="55855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9999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13017" y="6448429"/>
            <a:ext cx="836083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18C3-6EC5-4C41-B0E6-7FB9D59C915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6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47B50A-94E3-4EA4-BE94-FDFB2245A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330" y="1627035"/>
            <a:ext cx="8614989" cy="17398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93BD37-6C14-4054-8E18-5EE9933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872"/>
          <a:stretch/>
        </p:blipFill>
        <p:spPr>
          <a:xfrm>
            <a:off x="8911181" y="3886147"/>
            <a:ext cx="3280819" cy="2818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EEC590-8AA5-472E-AA12-D83312B1B7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5303" y="1627035"/>
            <a:ext cx="2729213" cy="1739880"/>
          </a:xfrm>
          <a:prstGeom prst="rect">
            <a:avLst/>
          </a:prstGeom>
        </p:spPr>
      </p:pic>
      <p:sp>
        <p:nvSpPr>
          <p:cNvPr id="16" name="Дата 3">
            <a:extLst>
              <a:ext uri="{FF2B5EF4-FFF2-40B4-BE49-F238E27FC236}">
                <a16:creationId xmlns:a16="http://schemas.microsoft.com/office/drawing/2014/main" id="{EF157776-A0C1-4370-9B0D-0FAD8B5AF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3679" y="2863518"/>
            <a:ext cx="2064131" cy="365323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</a:lstStyle>
          <a:p>
            <a:fld id="{491B329C-22D4-4F67-87D8-719C39BF1D52}" type="datetime1">
              <a:rPr lang="ru-RU" smtClean="0"/>
              <a:t>02.12.2018</a:t>
            </a:fld>
            <a:endParaRPr lang="ru-RU" dirty="0"/>
          </a:p>
        </p:txBody>
      </p:sp>
      <p:sp>
        <p:nvSpPr>
          <p:cNvPr id="17" name="Текст 19">
            <a:extLst>
              <a:ext uri="{FF2B5EF4-FFF2-40B4-BE49-F238E27FC236}">
                <a16:creationId xmlns:a16="http://schemas.microsoft.com/office/drawing/2014/main" id="{C39B36F6-D9B1-4E89-806B-42B09865AB8A}"/>
              </a:ext>
            </a:extLst>
          </p:cNvPr>
          <p:cNvSpPr txBox="1">
            <a:spLocks/>
          </p:cNvSpPr>
          <p:nvPr userDrawn="1"/>
        </p:nvSpPr>
        <p:spPr>
          <a:xfrm>
            <a:off x="9269553" y="5783179"/>
            <a:ext cx="2570163" cy="753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Environment-friendly nuclear power plant supplier</a:t>
            </a:r>
            <a:endParaRPr lang="ru-RU" sz="1125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B1DE75-BF95-4C8C-A89F-C9A22ED400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5218" y="3044673"/>
            <a:ext cx="9168601" cy="61236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B90F9F-CAD2-4376-84E8-DF007E69D6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1" y="404437"/>
            <a:ext cx="7555108" cy="897597"/>
          </a:xfrm>
          <a:prstGeom prst="rect">
            <a:avLst/>
          </a:prstGeo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B89433B6-F6CF-4F14-93E1-1DDFB19E5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529" y="1862522"/>
            <a:ext cx="7729132" cy="1258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223115C-D2F0-448F-A3BF-519EC0F2C4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3225" y="1862138"/>
            <a:ext cx="2406651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ТИП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2C6A15D-B4ED-45DF-B09E-8767E9C53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3225" y="2424115"/>
            <a:ext cx="2446339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437931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4F3E36-260F-43B6-916C-6CF4F6F41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990767" cy="7940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242F38-6128-4B03-9A54-C278668B1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909" y="6190481"/>
            <a:ext cx="573039" cy="675540"/>
          </a:xfrm>
          <a:prstGeom prst="rect">
            <a:avLst/>
          </a:prstGeo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2835604E-D054-43A0-AEE8-950C5D6E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177" y="136527"/>
            <a:ext cx="657225" cy="561975"/>
          </a:xfrm>
          <a:prstGeom prst="rect">
            <a:avLst/>
          </a:prstGeo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C6411C-591C-47B2-83A9-02C502157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598808"/>
            <a:ext cx="10852484" cy="2672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B63BDF-7D27-4BF2-B07D-E3CFBC00A95A}"/>
              </a:ext>
            </a:extLst>
          </p:cNvPr>
          <p:cNvSpPr txBox="1"/>
          <p:nvPr userDrawn="1"/>
        </p:nvSpPr>
        <p:spPr>
          <a:xfrm>
            <a:off x="11283422" y="6274967"/>
            <a:ext cx="6434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 </a:t>
            </a:r>
            <a:fld id="{CE67BF7D-DEF4-4E96-9D5C-1FE13C6F3424}" type="slidenum">
              <a:rPr lang="ru-RU" sz="1500" b="0" smtClean="0"/>
              <a:t>‹#›</a:t>
            </a:fld>
            <a:endParaRPr lang="ru-RU" sz="15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A6939F-D23A-489B-BAAA-1F61E8F83666}"/>
              </a:ext>
            </a:extLst>
          </p:cNvPr>
          <p:cNvSpPr txBox="1"/>
          <p:nvPr userDrawn="1"/>
        </p:nvSpPr>
        <p:spPr>
          <a:xfrm>
            <a:off x="96252" y="6636233"/>
            <a:ext cx="10756232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8" dirty="0">
                <a:solidFill>
                  <a:srgbClr val="127CC1"/>
                </a:solidFill>
              </a:rPr>
              <a:t>The content of this presentation is for discussion purposes only, shall not be considered as an offer and doesn’t lead to any obligations to </a:t>
            </a:r>
            <a:r>
              <a:rPr lang="en-US" sz="488" dirty="0" err="1">
                <a:solidFill>
                  <a:srgbClr val="127CC1"/>
                </a:solidFill>
              </a:rPr>
              <a:t>Rosatom</a:t>
            </a:r>
            <a:r>
              <a:rPr lang="en-US" sz="488" dirty="0">
                <a:solidFill>
                  <a:srgbClr val="127CC1"/>
                </a:solidFill>
              </a:rPr>
              <a:t> and its affiliated companies. </a:t>
            </a:r>
            <a:r>
              <a:rPr lang="en-US" sz="488" dirty="0" err="1">
                <a:solidFill>
                  <a:srgbClr val="127CC1"/>
                </a:solidFill>
              </a:rPr>
              <a:t>Rosatom</a:t>
            </a:r>
            <a:r>
              <a:rPr lang="en-US" sz="488" dirty="0">
                <a:solidFill>
                  <a:srgbClr val="127CC1"/>
                </a:solidFill>
              </a:rPr>
              <a:t> disclaims all responsibility for any and all mistakes, quality and completeness of the information. </a:t>
            </a:r>
            <a:endParaRPr lang="ru-RU" sz="488" dirty="0">
              <a:solidFill>
                <a:srgbClr val="127CC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55C91D7-0156-4021-BDCE-2EC4D795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21" y="136527"/>
            <a:ext cx="8657967" cy="561975"/>
          </a:xfrm>
          <a:prstGeom prst="rect">
            <a:avLst/>
          </a:prstGeom>
        </p:spPr>
        <p:txBody>
          <a:bodyPr anchor="b"/>
          <a:lstStyle>
            <a:lvl1pPr algn="l">
              <a:defRPr sz="15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1518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4F3E36-260F-43B6-916C-6CF4F6F41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990767" cy="79408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C6411C-591C-47B2-83A9-02C502157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598808"/>
            <a:ext cx="10852484" cy="26721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55C91D7-0156-4021-BDCE-2EC4D79599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0921" y="136527"/>
            <a:ext cx="8657967" cy="561975"/>
          </a:xfrm>
          <a:prstGeom prst="rect">
            <a:avLst/>
          </a:prstGeom>
        </p:spPr>
        <p:txBody>
          <a:bodyPr anchor="b"/>
          <a:lstStyle>
            <a:lvl1pPr algn="l">
              <a:defRPr sz="2625"/>
            </a:lvl1pPr>
          </a:lstStyle>
          <a:p>
            <a:r>
              <a:rPr lang="ru-RU" dirty="0"/>
              <a:t>Пиктограммы и значки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1766E-A51C-44C7-9A0C-9051E52D0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9772" y="1660294"/>
            <a:ext cx="1420789" cy="1141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3FC81E-69C3-40C9-83A9-2A3EB663C1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6924" y="1636766"/>
            <a:ext cx="699859" cy="108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12186-D51A-42CD-8BB8-9A03A7CD99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75675" y="3202338"/>
            <a:ext cx="556843" cy="9458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70AFD6-C310-4431-9085-C67B3C45BF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37072" y="3006364"/>
            <a:ext cx="407496" cy="5284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B90291-BFB1-43BB-9E63-B359DEE90F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20501" y="3161295"/>
            <a:ext cx="1159329" cy="10442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301E43-7C53-43BD-B755-9AC94652FE6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01071" y="4726901"/>
            <a:ext cx="1904320" cy="18435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AB277A-0054-4A9E-B9E7-2D1F6C3C49CD}"/>
              </a:ext>
            </a:extLst>
          </p:cNvPr>
          <p:cNvSpPr txBox="1"/>
          <p:nvPr userDrawn="1"/>
        </p:nvSpPr>
        <p:spPr>
          <a:xfrm>
            <a:off x="664805" y="990226"/>
            <a:ext cx="2405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/>
                </a:solidFill>
              </a:rPr>
              <a:t>Плашки для таблиц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D49C7-1822-4630-B4D1-28603C52DA87}"/>
              </a:ext>
            </a:extLst>
          </p:cNvPr>
          <p:cNvSpPr txBox="1"/>
          <p:nvPr userDrawn="1"/>
        </p:nvSpPr>
        <p:spPr>
          <a:xfrm>
            <a:off x="3189772" y="990226"/>
            <a:ext cx="43043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/>
                </a:solidFill>
              </a:rPr>
              <a:t>Пиктограммы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5BCA4D-5D20-47DF-9F23-D32680F29703}"/>
              </a:ext>
            </a:extLst>
          </p:cNvPr>
          <p:cNvSpPr txBox="1"/>
          <p:nvPr userDrawn="1"/>
        </p:nvSpPr>
        <p:spPr>
          <a:xfrm>
            <a:off x="664803" y="4218010"/>
            <a:ext cx="279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/>
                </a:solidFill>
              </a:rPr>
              <a:t>Пункты и нумерация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39C679-C187-4030-A497-DED0C1970AF9}"/>
              </a:ext>
            </a:extLst>
          </p:cNvPr>
          <p:cNvSpPr/>
          <p:nvPr userDrawn="1"/>
        </p:nvSpPr>
        <p:spPr>
          <a:xfrm>
            <a:off x="541151" y="2197236"/>
            <a:ext cx="697120" cy="456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C69B5E9-793C-48C9-8EEE-53CE4D4EEB31}"/>
              </a:ext>
            </a:extLst>
          </p:cNvPr>
          <p:cNvSpPr/>
          <p:nvPr userDrawn="1"/>
        </p:nvSpPr>
        <p:spPr>
          <a:xfrm>
            <a:off x="1339239" y="2745856"/>
            <a:ext cx="697120" cy="456482"/>
          </a:xfrm>
          <a:prstGeom prst="rect">
            <a:avLst/>
          </a:prstGeom>
          <a:solidFill>
            <a:srgbClr val="F5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aseline="-250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69B52B0-868E-4035-AA41-19B3F66C8BDE}"/>
              </a:ext>
            </a:extLst>
          </p:cNvPr>
          <p:cNvSpPr/>
          <p:nvPr userDrawn="1"/>
        </p:nvSpPr>
        <p:spPr>
          <a:xfrm>
            <a:off x="1339239" y="1604463"/>
            <a:ext cx="697120" cy="456482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CAA984C-18F5-4235-B9CA-CF3BFA81E879}"/>
              </a:ext>
            </a:extLst>
          </p:cNvPr>
          <p:cNvSpPr/>
          <p:nvPr userDrawn="1"/>
        </p:nvSpPr>
        <p:spPr>
          <a:xfrm>
            <a:off x="1339239" y="2197236"/>
            <a:ext cx="697120" cy="456482"/>
          </a:xfrm>
          <a:prstGeom prst="rect">
            <a:avLst/>
          </a:prstGeom>
          <a:solidFill>
            <a:srgbClr val="0E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0E72462-7100-4D90-950F-E81D02494423}"/>
              </a:ext>
            </a:extLst>
          </p:cNvPr>
          <p:cNvSpPr/>
          <p:nvPr userDrawn="1"/>
        </p:nvSpPr>
        <p:spPr>
          <a:xfrm>
            <a:off x="536913" y="1607817"/>
            <a:ext cx="697120" cy="456482"/>
          </a:xfrm>
          <a:prstGeom prst="rect">
            <a:avLst/>
          </a:prstGeom>
          <a:solidFill>
            <a:srgbClr val="5FC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7C5F913-A970-4742-979A-8D4BF95657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55" y="2309"/>
            <a:ext cx="1233488" cy="1234440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C605B848-3D7B-4EE6-A8FD-8B5CD9E40D7C}"/>
              </a:ext>
            </a:extLst>
          </p:cNvPr>
          <p:cNvSpPr/>
          <p:nvPr userDrawn="1"/>
        </p:nvSpPr>
        <p:spPr>
          <a:xfrm>
            <a:off x="664803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D38BA1-8F0C-4ACC-992F-9227DA84C06A}"/>
              </a:ext>
            </a:extLst>
          </p:cNvPr>
          <p:cNvSpPr/>
          <p:nvPr userDrawn="1"/>
        </p:nvSpPr>
        <p:spPr>
          <a:xfrm>
            <a:off x="1350840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2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0B98489-FB2A-4C16-92CF-B38BBEBA9128}"/>
              </a:ext>
            </a:extLst>
          </p:cNvPr>
          <p:cNvSpPr/>
          <p:nvPr userDrawn="1"/>
        </p:nvSpPr>
        <p:spPr>
          <a:xfrm>
            <a:off x="2036357" y="4866664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3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A5063AA-290F-4A9C-BA0E-7C692CEDF21A}"/>
              </a:ext>
            </a:extLst>
          </p:cNvPr>
          <p:cNvSpPr/>
          <p:nvPr userDrawn="1"/>
        </p:nvSpPr>
        <p:spPr>
          <a:xfrm>
            <a:off x="2721876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4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E963A4D-51EA-4D1D-8CE6-F3C777CED266}"/>
              </a:ext>
            </a:extLst>
          </p:cNvPr>
          <p:cNvSpPr/>
          <p:nvPr userDrawn="1"/>
        </p:nvSpPr>
        <p:spPr>
          <a:xfrm>
            <a:off x="3404400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5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06C6280-48E1-4C0B-B662-F565D5E35EBB}"/>
              </a:ext>
            </a:extLst>
          </p:cNvPr>
          <p:cNvSpPr/>
          <p:nvPr userDrawn="1"/>
        </p:nvSpPr>
        <p:spPr>
          <a:xfrm>
            <a:off x="4086924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6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0789675-7D0E-4B7E-82A8-06799F5B0A87}"/>
              </a:ext>
            </a:extLst>
          </p:cNvPr>
          <p:cNvSpPr/>
          <p:nvPr userDrawn="1"/>
        </p:nvSpPr>
        <p:spPr>
          <a:xfrm>
            <a:off x="4733001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8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3AEF412-4BD4-45F4-B9F2-3B792959FBB6}"/>
              </a:ext>
            </a:extLst>
          </p:cNvPr>
          <p:cNvSpPr/>
          <p:nvPr userDrawn="1"/>
        </p:nvSpPr>
        <p:spPr>
          <a:xfrm>
            <a:off x="5380265" y="4866664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9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0353E0B-B0C7-4776-BAC2-D17848EDAC9C}"/>
              </a:ext>
            </a:extLst>
          </p:cNvPr>
          <p:cNvSpPr/>
          <p:nvPr userDrawn="1"/>
        </p:nvSpPr>
        <p:spPr>
          <a:xfrm>
            <a:off x="6022804" y="4881793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10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9B67FE7-9375-4C69-B038-43C004945DC5}"/>
              </a:ext>
            </a:extLst>
          </p:cNvPr>
          <p:cNvSpPr/>
          <p:nvPr userDrawn="1"/>
        </p:nvSpPr>
        <p:spPr>
          <a:xfrm>
            <a:off x="6682527" y="4879649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11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1793890-47BE-4E4A-A2EB-8EE49AE196DC}"/>
              </a:ext>
            </a:extLst>
          </p:cNvPr>
          <p:cNvSpPr/>
          <p:nvPr userDrawn="1"/>
        </p:nvSpPr>
        <p:spPr>
          <a:xfrm>
            <a:off x="683105" y="5575168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12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77C11AD-21DC-40CF-ACCE-D5E409F54B43}"/>
              </a:ext>
            </a:extLst>
          </p:cNvPr>
          <p:cNvSpPr/>
          <p:nvPr userDrawn="1"/>
        </p:nvSpPr>
        <p:spPr>
          <a:xfrm>
            <a:off x="1325644" y="5590297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13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E711CC4-CCA3-4CD3-B1DF-593006000FBB}"/>
              </a:ext>
            </a:extLst>
          </p:cNvPr>
          <p:cNvSpPr/>
          <p:nvPr userDrawn="1"/>
        </p:nvSpPr>
        <p:spPr>
          <a:xfrm>
            <a:off x="1985367" y="5588153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14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904BDF6-94A0-4BD5-A138-BA7E9B452804}"/>
              </a:ext>
            </a:extLst>
          </p:cNvPr>
          <p:cNvSpPr/>
          <p:nvPr userDrawn="1"/>
        </p:nvSpPr>
        <p:spPr>
          <a:xfrm>
            <a:off x="2722211" y="5570401"/>
            <a:ext cx="516587" cy="516586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15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CC703-89C1-4949-A404-63386ACA12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437353" y="954350"/>
            <a:ext cx="854700" cy="8553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D8605-815A-4FA5-91DB-5D46FC57F28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98086" y="954350"/>
            <a:ext cx="874125" cy="884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B179B-7453-43FA-8F21-EA311FA609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61976" y="936647"/>
            <a:ext cx="1126651" cy="9622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276FCB-13D5-4B52-9955-202CDFD555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54707" y="1924302"/>
            <a:ext cx="728439" cy="835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F56490-790F-4ED6-B2DA-229FF6388C7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94145" y="1972902"/>
            <a:ext cx="641025" cy="7873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B4D1F5-C912-48A4-BECA-0444AA6B70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80397" y="1924302"/>
            <a:ext cx="835275" cy="8359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DC428F-B965-495D-80EC-D71D3BB261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92052" y="2969948"/>
            <a:ext cx="442549" cy="5648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4EB130-9A67-46F2-9E3E-24EE4E989FD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029748" y="2847300"/>
            <a:ext cx="664456" cy="6951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F95B10-80BF-4F60-92EB-FB7BA978942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14086" y="1603542"/>
            <a:ext cx="592463" cy="6415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814027-A6BC-4DC0-B5AF-C58274B02BB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11091" y="3876304"/>
            <a:ext cx="659459" cy="6534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A20427-C439-48C9-8B4D-FB33C2C5E8C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456999" y="3851605"/>
            <a:ext cx="678171" cy="6854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156343-B243-47C0-B7EB-ACE393FF78F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321619" y="3865606"/>
            <a:ext cx="692260" cy="6927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D5B031C-07C7-4E2C-A99B-4C8879CD5B4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265724" y="3850397"/>
            <a:ext cx="725043" cy="7256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9161474-40EE-4547-93EB-C4B7DC60436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236009" y="3861670"/>
            <a:ext cx="692657" cy="6931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EA0DD1F-F0BE-4066-B0C3-8BC77BF175D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780609" y="2973716"/>
            <a:ext cx="692611" cy="6931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568035-B752-479C-AA0A-DE87BD29D64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390631" y="5581194"/>
            <a:ext cx="512731" cy="5057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660A0AF-A554-4BEF-ACAE-6877F8A27F7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079317" y="5588153"/>
            <a:ext cx="505672" cy="4988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59F65A9-3EC8-4B60-B15E-D3403F56C3B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747591" y="5588153"/>
            <a:ext cx="501997" cy="502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B1E674C-FA3C-453D-975C-F213021202D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380267" y="5577727"/>
            <a:ext cx="508869" cy="5092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EC30153-7092-490C-9405-EC07FB018E1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6061893" y="5578497"/>
            <a:ext cx="508099" cy="5084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FEE2FA1-F272-492F-863B-CC88D54FA7B0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682529" y="5577727"/>
            <a:ext cx="516585" cy="5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91218A-77E1-43A8-8341-199B028E0349}"/>
              </a:ext>
            </a:extLst>
          </p:cNvPr>
          <p:cNvSpPr/>
          <p:nvPr userDrawn="1"/>
        </p:nvSpPr>
        <p:spPr>
          <a:xfrm>
            <a:off x="333285" y="444381"/>
            <a:ext cx="7973227" cy="915300"/>
          </a:xfrm>
          <a:prstGeom prst="rect">
            <a:avLst/>
          </a:prstGeom>
          <a:solidFill>
            <a:srgbClr val="5FC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35CACC-F758-495D-8D9E-5F0EA1C59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09" y="1359683"/>
            <a:ext cx="12286315" cy="82036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981C0-83C0-4F9F-B1EB-827F4CEF86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0353" y="5710502"/>
            <a:ext cx="2845763" cy="913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96ACA-6306-4E47-9AD5-6D4CADA6FBB7}"/>
              </a:ext>
            </a:extLst>
          </p:cNvPr>
          <p:cNvSpPr txBox="1"/>
          <p:nvPr userDrawn="1"/>
        </p:nvSpPr>
        <p:spPr>
          <a:xfrm>
            <a:off x="3127760" y="440368"/>
            <a:ext cx="24953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KIITOS</a:t>
            </a:r>
            <a:endParaRPr lang="ru-RU" sz="4050" dirty="0"/>
          </a:p>
        </p:txBody>
      </p:sp>
    </p:spTree>
    <p:extLst>
      <p:ext uri="{BB962C8B-B14F-4D97-AF65-F5344CB8AC3E}">
        <p14:creationId xmlns:p14="http://schemas.microsoft.com/office/powerpoint/2010/main" val="2788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91218A-77E1-43A8-8341-199B028E0349}"/>
              </a:ext>
            </a:extLst>
          </p:cNvPr>
          <p:cNvSpPr/>
          <p:nvPr userDrawn="1"/>
        </p:nvSpPr>
        <p:spPr>
          <a:xfrm>
            <a:off x="333286" y="444381"/>
            <a:ext cx="7973226" cy="915300"/>
          </a:xfrm>
          <a:prstGeom prst="rect">
            <a:avLst/>
          </a:prstGeom>
          <a:solidFill>
            <a:srgbClr val="5FC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35CACC-F758-495D-8D9E-5F0EA1C59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09" y="1359681"/>
            <a:ext cx="12286314" cy="82036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981C0-83C0-4F9F-B1EB-827F4CEF86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0353" y="5710502"/>
            <a:ext cx="2845763" cy="913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96ACA-6306-4E47-9AD5-6D4CADA6FBB7}"/>
              </a:ext>
            </a:extLst>
          </p:cNvPr>
          <p:cNvSpPr txBox="1"/>
          <p:nvPr userDrawn="1"/>
        </p:nvSpPr>
        <p:spPr>
          <a:xfrm>
            <a:off x="3127760" y="440366"/>
            <a:ext cx="249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KIITOS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1925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4F3E36-260F-43B6-916C-6CF4F6F41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90766" cy="7940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242F38-6128-4B03-9A54-C278668B1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908" y="6190481"/>
            <a:ext cx="573038" cy="675540"/>
          </a:xfrm>
          <a:prstGeom prst="rect">
            <a:avLst/>
          </a:prstGeo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2835604E-D054-43A0-AEE8-950C5D6E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136525"/>
            <a:ext cx="657225" cy="56197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C6411C-591C-47B2-83A9-02C502157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8806"/>
            <a:ext cx="10852484" cy="2672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B63BDF-7D27-4BF2-B07D-E3CFBC00A95A}"/>
              </a:ext>
            </a:extLst>
          </p:cNvPr>
          <p:cNvSpPr txBox="1"/>
          <p:nvPr userDrawn="1"/>
        </p:nvSpPr>
        <p:spPr>
          <a:xfrm>
            <a:off x="11283421" y="6274965"/>
            <a:ext cx="64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fld id="{CE67BF7D-DEF4-4E96-9D5C-1FE13C6F3424}" type="slidenum">
              <a:rPr lang="ru-RU" sz="2000" b="0" smtClean="0"/>
              <a:t>‹#›</a:t>
            </a:fld>
            <a:endParaRPr lang="ru-RU" sz="20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A6939F-D23A-489B-BAAA-1F61E8F83666}"/>
              </a:ext>
            </a:extLst>
          </p:cNvPr>
          <p:cNvSpPr txBox="1"/>
          <p:nvPr userDrawn="1"/>
        </p:nvSpPr>
        <p:spPr>
          <a:xfrm>
            <a:off x="96252" y="6636233"/>
            <a:ext cx="107562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rgbClr val="127CC1"/>
                </a:solidFill>
              </a:rPr>
              <a:t>The content of this presentation is for discussion purposes only, shall not be considered as an offer and doesn’t lead to any obligations to </a:t>
            </a:r>
            <a:r>
              <a:rPr lang="en-US" sz="650" dirty="0" err="1">
                <a:solidFill>
                  <a:srgbClr val="127CC1"/>
                </a:solidFill>
              </a:rPr>
              <a:t>Rosatom</a:t>
            </a:r>
            <a:r>
              <a:rPr lang="en-US" sz="650" dirty="0">
                <a:solidFill>
                  <a:srgbClr val="127CC1"/>
                </a:solidFill>
              </a:rPr>
              <a:t> and its affiliated companies. </a:t>
            </a:r>
            <a:r>
              <a:rPr lang="en-US" sz="650" dirty="0" err="1">
                <a:solidFill>
                  <a:srgbClr val="127CC1"/>
                </a:solidFill>
              </a:rPr>
              <a:t>Rosatom</a:t>
            </a:r>
            <a:r>
              <a:rPr lang="en-US" sz="650" dirty="0">
                <a:solidFill>
                  <a:srgbClr val="127CC1"/>
                </a:solidFill>
              </a:rPr>
              <a:t> disclaims all responsibility for any and all mistakes, quality and completeness of the information. </a:t>
            </a:r>
            <a:endParaRPr lang="ru-RU" sz="650" dirty="0">
              <a:solidFill>
                <a:srgbClr val="127CC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55C91D7-0156-4021-BDCE-2EC4D795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19" y="136525"/>
            <a:ext cx="8657967" cy="561975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522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14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4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400"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7051" y="6453336"/>
            <a:ext cx="111379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14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4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400"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53336"/>
            <a:ext cx="12192000" cy="0"/>
          </a:xfrm>
          <a:prstGeom prst="line">
            <a:avLst/>
          </a:prstGeom>
          <a:ln w="9525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2"/>
                </a:solidFill>
              </a:defRPr>
            </a:lvl1pPr>
          </a:lstStyle>
          <a:p>
            <a:fld id="{18E0A7AE-9486-B14C-9557-1F703B85807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31372" y="6444044"/>
            <a:ext cx="10177131" cy="33855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defTabSz="685647"/>
            <a:r>
              <a:rPr lang="en-US" sz="800" dirty="0" smtClean="0">
                <a:solidFill>
                  <a:schemeClr val="bg2"/>
                </a:solidFill>
              </a:rPr>
              <a:t>The content of this presentation is for discussion purposes only, shall not be considered as an offer and doesn’t lead to any obligations by </a:t>
            </a:r>
            <a:r>
              <a:rPr lang="en-US" sz="800" dirty="0" err="1" smtClean="0">
                <a:solidFill>
                  <a:schemeClr val="bg2"/>
                </a:solidFill>
              </a:rPr>
              <a:t>Rosatom</a:t>
            </a:r>
            <a:r>
              <a:rPr lang="en-US" sz="800" dirty="0" smtClean="0">
                <a:solidFill>
                  <a:schemeClr val="bg2"/>
                </a:solidFill>
              </a:rPr>
              <a:t> and its affiliated companies. </a:t>
            </a:r>
            <a:r>
              <a:rPr lang="en-US" sz="800" dirty="0" err="1" smtClean="0">
                <a:solidFill>
                  <a:schemeClr val="bg2"/>
                </a:solidFill>
              </a:rPr>
              <a:t>Rosatom</a:t>
            </a:r>
            <a:r>
              <a:rPr lang="en-US" sz="800" dirty="0" smtClean="0">
                <a:solidFill>
                  <a:schemeClr val="bg2"/>
                </a:solidFill>
              </a:rPr>
              <a:t> disclaims all responsibility for any and all mistakes, quality and completeness of the information. </a:t>
            </a:r>
          </a:p>
        </p:txBody>
      </p:sp>
    </p:spTree>
    <p:extLst>
      <p:ext uri="{BB962C8B-B14F-4D97-AF65-F5344CB8AC3E}">
        <p14:creationId xmlns:p14="http://schemas.microsoft.com/office/powerpoint/2010/main" val="18813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B5CE6-6E38-F149-B991-679202FA322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41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124744"/>
            <a:ext cx="5513916" cy="5148262"/>
          </a:xfrm>
        </p:spPr>
        <p:txBody>
          <a:bodyPr/>
          <a:lstStyle>
            <a:lvl1pPr marL="319088" indent="-319088">
              <a:tabLst/>
              <a:defRPr sz="2800">
                <a:latin typeface="Myriad Pro" charset="0"/>
                <a:ea typeface="Myriad Pro" charset="0"/>
                <a:cs typeface="Myriad Pro" charset="0"/>
              </a:defRPr>
            </a:lvl1pPr>
            <a:lvl2pPr marL="444500" indent="-261938">
              <a:tabLst/>
              <a:defRPr sz="2400"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20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8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800">
                <a:latin typeface="Myriad Pro" charset="0"/>
                <a:ea typeface="Myriad Pro" charset="0"/>
                <a:cs typeface="Myriad Pro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D07A3-075F-6F4A-8F6E-A0149504B1A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Содержимое 2"/>
          <p:cNvSpPr>
            <a:spLocks noGrp="1"/>
          </p:cNvSpPr>
          <p:nvPr>
            <p:ph sz="half" idx="11"/>
          </p:nvPr>
        </p:nvSpPr>
        <p:spPr>
          <a:xfrm>
            <a:off x="6384034" y="1124744"/>
            <a:ext cx="5513916" cy="5148262"/>
          </a:xfrm>
        </p:spPr>
        <p:txBody>
          <a:bodyPr/>
          <a:lstStyle>
            <a:lvl1pPr marL="319088" indent="-319088">
              <a:tabLst/>
              <a:defRPr sz="2800">
                <a:latin typeface="Myriad Pro" charset="0"/>
                <a:ea typeface="Myriad Pro" charset="0"/>
                <a:cs typeface="Myriad Pro" charset="0"/>
              </a:defRPr>
            </a:lvl1pPr>
            <a:lvl2pPr marL="444500" indent="-261938">
              <a:tabLst/>
              <a:defRPr sz="2400"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20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8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800">
                <a:latin typeface="Myriad Pro" charset="0"/>
                <a:ea typeface="Myriad Pro" charset="0"/>
                <a:cs typeface="Myriad Pro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3600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A5AD5-A19E-7548-803D-FCB45388E0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11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3.xml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7.emf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6.emf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3017" y="6448428"/>
            <a:ext cx="83608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3558A2B1-3B0B-4644-940D-03DCCE76BB92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8"/>
            <a:ext cx="111379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</a:t>
            </a:r>
            <a:r>
              <a:rPr lang="ru-RU" altLang="en-US" dirty="0" smtClean="0"/>
              <a:t>уровень</a:t>
            </a:r>
            <a:endParaRPr lang="ru-RU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648"/>
            <a:ext cx="102743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en-US" dirty="0" smtClean="0"/>
              <a:t>ОБРАЗЕЦ ЗАГОЛОВКА</a:t>
            </a:r>
            <a:endParaRPr lang="ru-RU" alt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3995" y="938818"/>
            <a:ext cx="11136000" cy="41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51" y="116632"/>
            <a:ext cx="768000" cy="7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3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Myriad Pro" charset="0"/>
          <a:ea typeface="Myriad Pro" charset="0"/>
          <a:cs typeface="Myriad Pr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4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3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3017" y="6448429"/>
            <a:ext cx="83608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CAC6D79C-8766-4F71-AD22-9810DFC6401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125538"/>
            <a:ext cx="11233149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4"/>
            <a:ext cx="1017693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1" y="106363"/>
            <a:ext cx="1183216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5pPr>
      <a:lvl6pPr marL="45712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38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1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66" indent="-17936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32" indent="-176192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736" indent="-265081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500" indent="-22698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439" indent="-22698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073" indent="-228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201" indent="-228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327" indent="-228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456" indent="-228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4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9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B6BF754-649F-43E9-8158-F3A6B8F9EA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4330" y="1627035"/>
            <a:ext cx="8614989" cy="17398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664202-0582-43CA-AF13-9B5598FC2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0872"/>
          <a:stretch/>
        </p:blipFill>
        <p:spPr>
          <a:xfrm>
            <a:off x="8911181" y="3886147"/>
            <a:ext cx="3280819" cy="281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3B58B82-54AB-4DE8-9BD4-FFD873A7FB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135303" y="1627035"/>
            <a:ext cx="2729213" cy="1739880"/>
          </a:xfrm>
          <a:prstGeom prst="rect">
            <a:avLst/>
          </a:prstGeom>
        </p:spPr>
      </p:pic>
      <p:sp>
        <p:nvSpPr>
          <p:cNvPr id="46" name="Дата 3">
            <a:extLst>
              <a:ext uri="{FF2B5EF4-FFF2-40B4-BE49-F238E27FC236}">
                <a16:creationId xmlns:a16="http://schemas.microsoft.com/office/drawing/2014/main" id="{6B0FECD4-1A12-407B-97F3-58B6C0550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3679" y="2863518"/>
            <a:ext cx="2064131" cy="365323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</a:lstStyle>
          <a:p>
            <a:fld id="{491B329C-22D4-4F67-87D8-719C39BF1D52}" type="datetime1">
              <a:rPr lang="ru-RU" smtClean="0"/>
              <a:t>02.12.2018</a:t>
            </a:fld>
            <a:endParaRPr lang="ru-RU" dirty="0"/>
          </a:p>
        </p:txBody>
      </p:sp>
      <p:sp>
        <p:nvSpPr>
          <p:cNvPr id="49" name="Текст 19">
            <a:extLst>
              <a:ext uri="{FF2B5EF4-FFF2-40B4-BE49-F238E27FC236}">
                <a16:creationId xmlns:a16="http://schemas.microsoft.com/office/drawing/2014/main" id="{19C55BC7-096D-4410-8FC6-CBAAF2B5FF96}"/>
              </a:ext>
            </a:extLst>
          </p:cNvPr>
          <p:cNvSpPr txBox="1">
            <a:spLocks/>
          </p:cNvSpPr>
          <p:nvPr userDrawn="1"/>
        </p:nvSpPr>
        <p:spPr>
          <a:xfrm>
            <a:off x="9269553" y="5783179"/>
            <a:ext cx="2570163" cy="753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Environment-friendly nuclear power plant supplier</a:t>
            </a:r>
            <a:endParaRPr lang="ru-RU" sz="1125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1D3FB54-94AD-48D2-81FD-4799F313DC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85218" y="3044673"/>
            <a:ext cx="9168601" cy="61236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2FF47D-2F34-44B1-BEC2-10397CEE89D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1" y="404437"/>
            <a:ext cx="7555108" cy="897597"/>
          </a:xfrm>
          <a:prstGeom prst="rect">
            <a:avLst/>
          </a:prstGeom>
        </p:spPr>
      </p:pic>
      <p:sp>
        <p:nvSpPr>
          <p:cNvPr id="14" name="Текст 22">
            <a:extLst>
              <a:ext uri="{FF2B5EF4-FFF2-40B4-BE49-F238E27FC236}">
                <a16:creationId xmlns:a16="http://schemas.microsoft.com/office/drawing/2014/main" id="{509F1D40-131A-46D8-B331-E0F0853D669F}"/>
              </a:ext>
            </a:extLst>
          </p:cNvPr>
          <p:cNvSpPr txBox="1">
            <a:spLocks/>
          </p:cNvSpPr>
          <p:nvPr userDrawn="1"/>
        </p:nvSpPr>
        <p:spPr>
          <a:xfrm>
            <a:off x="9293225" y="2424115"/>
            <a:ext cx="2446339" cy="352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25" dirty="0"/>
              <a:t>ФИО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E96D0AF2-2D9B-4171-B13E-A81CD99D9334}"/>
              </a:ext>
            </a:extLst>
          </p:cNvPr>
          <p:cNvSpPr txBox="1">
            <a:spLocks/>
          </p:cNvSpPr>
          <p:nvPr userDrawn="1"/>
        </p:nvSpPr>
        <p:spPr>
          <a:xfrm>
            <a:off x="9293225" y="1851989"/>
            <a:ext cx="2446339" cy="352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25" dirty="0"/>
              <a:t>ТИП</a:t>
            </a:r>
          </a:p>
        </p:txBody>
      </p:sp>
      <p:sp>
        <p:nvSpPr>
          <p:cNvPr id="12" name="Текст 22">
            <a:extLst>
              <a:ext uri="{FF2B5EF4-FFF2-40B4-BE49-F238E27FC236}">
                <a16:creationId xmlns:a16="http://schemas.microsoft.com/office/drawing/2014/main" id="{27A145F5-6471-4482-B3A4-E23FFAABB4EC}"/>
              </a:ext>
            </a:extLst>
          </p:cNvPr>
          <p:cNvSpPr txBox="1">
            <a:spLocks/>
          </p:cNvSpPr>
          <p:nvPr userDrawn="1"/>
        </p:nvSpPr>
        <p:spPr>
          <a:xfrm>
            <a:off x="872076" y="1851988"/>
            <a:ext cx="7659528" cy="1192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+mj-lt"/>
              </a:rPr>
              <a:t>ТИП</a:t>
            </a:r>
          </a:p>
        </p:txBody>
      </p:sp>
    </p:spTree>
    <p:extLst>
      <p:ext uri="{BB962C8B-B14F-4D97-AF65-F5344CB8AC3E}">
        <p14:creationId xmlns:p14="http://schemas.microsoft.com/office/powerpoint/2010/main" val="796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4.jp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5.emf"/><Relationship Id="rId5" Type="http://schemas.openxmlformats.org/officeDocument/2006/relationships/tags" Target="../tags/tag5.xml"/><Relationship Id="rId10" Type="http://schemas.openxmlformats.org/officeDocument/2006/relationships/image" Target="../media/image26.emf"/><Relationship Id="rId4" Type="http://schemas.openxmlformats.org/officeDocument/2006/relationships/tags" Target="../tags/tag4.xml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45.emf"/><Relationship Id="rId4" Type="http://schemas.openxmlformats.org/officeDocument/2006/relationships/tags" Target="../tags/tag9.xml"/><Relationship Id="rId9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0.jpeg"/><Relationship Id="rId5" Type="http://schemas.openxmlformats.org/officeDocument/2006/relationships/image" Target="../media/image62.png"/><Relationship Id="rId10" Type="http://schemas.openxmlformats.org/officeDocument/2006/relationships/image" Target="../media/image66.jpeg"/><Relationship Id="rId4" Type="http://schemas.openxmlformats.org/officeDocument/2006/relationships/image" Target="../media/image61.png"/><Relationship Id="rId9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osproject.f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03C92-9BE9-4C07-BAAC-6064F5165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r>
              <a:rPr lang="ru-RU" dirty="0" smtClean="0">
                <a:solidFill>
                  <a:srgbClr val="FFFFFF"/>
                </a:solidFill>
                <a:latin typeface="Roboto"/>
              </a:rPr>
              <a:t>19 ноября </a:t>
            </a:r>
            <a:r>
              <a:rPr lang="en-US" dirty="0" smtClean="0">
                <a:solidFill>
                  <a:srgbClr val="FFFFFF"/>
                </a:solidFill>
                <a:latin typeface="Roboto"/>
              </a:rPr>
              <a:t>2018</a:t>
            </a:r>
            <a:endParaRPr lang="ru-RU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D5B408-4109-44D2-B8E7-D0AFD665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Предстоящие закупки для Проектов, реализуемых по схеме «Строительство – Владение - Эксплуатация».</a:t>
            </a: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8D9FE-A841-4E42-9C34-8ADB6724D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F9EC2-E856-493F-B911-64BEA82B57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Болотов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9.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/>
              <a:t>Политика закупок </a:t>
            </a:r>
            <a:r>
              <a:rPr lang="ru-RU" sz="2000" b="1" dirty="0" err="1" smtClean="0"/>
              <a:t>Росатома</a:t>
            </a:r>
            <a:endParaRPr lang="ru-RU" sz="2000" b="1" dirty="0"/>
          </a:p>
        </p:txBody>
      </p:sp>
      <p:grpSp>
        <p:nvGrpSpPr>
          <p:cNvPr id="35" name="Group 2"/>
          <p:cNvGrpSpPr>
            <a:grpSpLocks noChangeAspect="1"/>
          </p:cNvGrpSpPr>
          <p:nvPr/>
        </p:nvGrpSpPr>
        <p:grpSpPr bwMode="auto">
          <a:xfrm>
            <a:off x="1102284" y="1729423"/>
            <a:ext cx="7923221" cy="4081097"/>
            <a:chOff x="159354" y="1901614"/>
            <a:chExt cx="8848603" cy="4558602"/>
          </a:xfrm>
        </p:grpSpPr>
        <p:sp>
          <p:nvSpPr>
            <p:cNvPr id="36" name="Прямоугольник 17"/>
            <p:cNvSpPr>
              <a:spLocks noChangeArrowheads="1"/>
            </p:cNvSpPr>
            <p:nvPr/>
          </p:nvSpPr>
          <p:spPr bwMode="auto">
            <a:xfrm>
              <a:off x="5836755" y="6062663"/>
              <a:ext cx="3171202" cy="293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679450"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627200" algn="just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sk-SK" sz="1108" b="1" i="0" u="none" strike="noStrike" kern="0" cap="none" spc="0" normalizeH="0" baseline="0" noProof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charset="0"/>
                </a:rPr>
                <a:t>Retraining of the NPPs personnel</a:t>
              </a:r>
              <a:endParaRPr kumimoji="0" lang="ru-RU" altLang="sk-SK" sz="738" b="1" i="0" u="none" strike="noStrike" kern="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graphicFrame>
          <p:nvGraphicFramePr>
            <p:cNvPr id="37" name="Схема 36"/>
            <p:cNvGraphicFramePr/>
            <p:nvPr>
              <p:extLst>
                <p:ext uri="{D42A27DB-BD31-4B8C-83A1-F6EECF244321}">
                  <p14:modId xmlns:p14="http://schemas.microsoft.com/office/powerpoint/2010/main" val="2759145325"/>
                </p:ext>
              </p:extLst>
            </p:nvPr>
          </p:nvGraphicFramePr>
          <p:xfrm>
            <a:off x="159354" y="1901614"/>
            <a:ext cx="8797517" cy="4558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5922" y="3656576"/>
              <a:ext cx="956640" cy="1176889"/>
            </a:xfrm>
            <a:prstGeom prst="rect">
              <a:avLst/>
            </a:prstGeom>
            <a:noFill/>
            <a:ln w="6350">
              <a:solidFill>
                <a:srgbClr val="2072AA"/>
              </a:solidFill>
              <a:miter lim="800000"/>
              <a:headEnd/>
              <a:tailEnd/>
            </a:ln>
            <a:extLst/>
          </p:spPr>
        </p:pic>
      </p:grpSp>
      <p:sp>
        <p:nvSpPr>
          <p:cNvPr id="39" name="Скругленный прямоугольник 42"/>
          <p:cNvSpPr>
            <a:spLocks noChangeArrowheads="1"/>
          </p:cNvSpPr>
          <p:nvPr/>
        </p:nvSpPr>
        <p:spPr bwMode="auto">
          <a:xfrm>
            <a:off x="1102285" y="1080355"/>
            <a:ext cx="8116765" cy="5568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B96E3"/>
              </a:gs>
              <a:gs pos="20000">
                <a:srgbClr val="2E94DF"/>
              </a:gs>
              <a:gs pos="100000">
                <a:srgbClr val="2170AA"/>
              </a:gs>
            </a:gsLst>
            <a:lin ang="5400000"/>
          </a:gradFill>
          <a:ln w="9525">
            <a:solidFill>
              <a:srgbClr val="0066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0" tIns="99692" rIns="0" bIns="66462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44083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15" dirty="0" smtClean="0">
                <a:solidFill>
                  <a:srgbClr val="FFFFFF"/>
                </a:solidFill>
                <a:cs typeface="Arial" charset="0"/>
              </a:rPr>
              <a:t>Принципы закупочной деятельности</a:t>
            </a:r>
            <a:endParaRPr lang="ru-RU" altLang="ru-RU" sz="2215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67567" y="2409733"/>
            <a:ext cx="3256977" cy="1163206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4F81BD">
                <a:shade val="50000"/>
                <a:alpha val="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Экономичность и эффективность при реализации проекта</a:t>
            </a:r>
            <a:r>
              <a: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том</a:t>
            </a:r>
            <a:r>
              <a:rPr kumimoji="0" lang="ru-RU" sz="1662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числе, при закупке товаров и работ</a:t>
            </a:r>
            <a:endParaRPr kumimoji="0" lang="ru-RU" sz="1662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55703" y="2609140"/>
            <a:ext cx="3124039" cy="8640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Максимизация конкурентоспособности как фундаментальный принцип нормальной практики</a:t>
            </a:r>
            <a:r>
              <a:rPr kumimoji="0" lang="ru-RU" sz="1662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закупок</a:t>
            </a:r>
            <a:endParaRPr kumimoji="0" lang="ru-RU" sz="1662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91295" y="4645555"/>
            <a:ext cx="2991102" cy="9970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Соответствие нормам и стандартам</a:t>
            </a:r>
            <a:r>
              <a: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ограничений для</a:t>
            </a:r>
            <a:r>
              <a:rPr kumimoji="0" lang="ru-RU" sz="1662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участия в закупке</a:t>
            </a:r>
            <a:endParaRPr kumimoji="0" lang="ru-RU" sz="1662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05647" y="4840665"/>
            <a:ext cx="3519376" cy="8767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Важность прозрачности процесса закупки</a:t>
            </a:r>
            <a:r>
              <a: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справедливого</a:t>
            </a:r>
            <a:r>
              <a:rPr kumimoji="0" lang="ru-RU" sz="1662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обращения с поставщиками и подрядчиками во время торгов</a:t>
            </a:r>
            <a:endParaRPr kumimoji="0" lang="ru-RU" sz="1662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10.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/>
              <a:t>Одноступенчатая процедура закупки</a:t>
            </a:r>
            <a:endParaRPr lang="ru-RU" sz="2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56FEF9-CEEC-495F-9D02-9E8779049B48}"/>
              </a:ext>
            </a:extLst>
          </p:cNvPr>
          <p:cNvSpPr/>
          <p:nvPr/>
        </p:nvSpPr>
        <p:spPr>
          <a:xfrm>
            <a:off x="506829" y="1711608"/>
            <a:ext cx="8172000" cy="146675"/>
          </a:xfrm>
          <a:prstGeom prst="rect">
            <a:avLst/>
          </a:prstGeom>
          <a:solidFill>
            <a:srgbClr val="136CA9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4244567" y="1711608"/>
            <a:ext cx="3096000" cy="146675"/>
          </a:xfrm>
          <a:prstGeom prst="rect">
            <a:avLst/>
          </a:prstGeom>
          <a:solidFill>
            <a:srgbClr val="1782CB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1923979" y="1711608"/>
            <a:ext cx="2376000" cy="146675"/>
          </a:xfrm>
          <a:prstGeom prst="rect">
            <a:avLst/>
          </a:prstGeom>
          <a:solidFill>
            <a:srgbClr val="44A7EA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546589" y="1711608"/>
            <a:ext cx="1332000" cy="146675"/>
          </a:xfrm>
          <a:prstGeom prst="rect">
            <a:avLst/>
          </a:prstGeom>
          <a:solidFill>
            <a:srgbClr val="9ED1F4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592574" y="1224130"/>
            <a:ext cx="1241404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Подготовка документов</a:t>
            </a:r>
            <a:endParaRPr lang="en-US" alt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1273612" y="1960285"/>
            <a:ext cx="1253288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Начало </a:t>
            </a: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срока подачи заявок</a:t>
            </a:r>
            <a:endParaRPr lang="en-US" altLang="en-US" sz="1000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cxnSp>
        <p:nvCxnSpPr>
          <p:cNvPr id="17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>
            <a:stCxn id="10" idx="2"/>
            <a:endCxn id="39" idx="0"/>
          </p:cNvCxnSpPr>
          <p:nvPr/>
        </p:nvCxnSpPr>
        <p:spPr>
          <a:xfrm>
            <a:off x="1900256" y="2360384"/>
            <a:ext cx="10958" cy="1103196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27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2299330" y="1112377"/>
            <a:ext cx="1644242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Получение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заявок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( от 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5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до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 </a:t>
            </a:r>
            <a:r>
              <a:rPr lang="en-US" altLang="en-US" sz="1000" b="1" dirty="0">
                <a:solidFill>
                  <a:srgbClr val="414142"/>
                </a:solidFill>
                <a:latin typeface="+mj-lt"/>
                <a:cs typeface="Arial" charset="0"/>
              </a:rPr>
              <a:t>30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дней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*)</a:t>
            </a:r>
            <a:endParaRPr lang="en-US" alt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4053131" y="1112377"/>
            <a:ext cx="2109195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Рассмотрение </a:t>
            </a:r>
            <a:r>
              <a:rPr lang="ru-RU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заявок</a:t>
            </a:r>
            <a:endParaRPr 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(</a:t>
            </a:r>
            <a:r>
              <a:rPr lang="ru-RU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квалификация</a:t>
            </a:r>
            <a:r>
              <a:rPr 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)</a:t>
            </a:r>
            <a:endParaRPr 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414142"/>
                </a:solidFill>
                <a:latin typeface="+mj-lt"/>
                <a:cs typeface="Arial" charset="0"/>
              </a:rPr>
              <a:t>(20 </a:t>
            </a:r>
            <a:r>
              <a:rPr lang="ru-RU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дней</a:t>
            </a:r>
            <a:r>
              <a:rPr 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**)</a:t>
            </a:r>
            <a:endParaRPr 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6047385" y="1112377"/>
            <a:ext cx="1278455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Переторжка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(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не более 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7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рабочих дней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)</a:t>
            </a:r>
            <a:endParaRPr lang="en-US" alt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7322152" y="1002493"/>
            <a:ext cx="1326205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414142"/>
                </a:solidFill>
                <a:latin typeface="+mj-lt"/>
                <a:cs typeface="Arial" charset="0"/>
              </a:rPr>
              <a:t>Рассмотрение </a:t>
            </a:r>
            <a:r>
              <a:rPr lang="ru-RU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заявок</a:t>
            </a:r>
            <a:endParaRPr 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(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оценка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)</a:t>
            </a:r>
            <a:endParaRPr lang="en-US" alt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414142"/>
                </a:solidFill>
                <a:latin typeface="+mj-lt"/>
                <a:cs typeface="Arial" charset="0"/>
              </a:rPr>
              <a:t>(10 </a:t>
            </a:r>
            <a:r>
              <a:rPr lang="ru-RU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дней</a:t>
            </a:r>
            <a:r>
              <a:rPr lang="en-US" altLang="en-US" sz="1000" b="1" dirty="0" smtClean="0">
                <a:solidFill>
                  <a:srgbClr val="414142"/>
                </a:solidFill>
                <a:latin typeface="+mj-lt"/>
                <a:cs typeface="Arial" charset="0"/>
              </a:rPr>
              <a:t>**)</a:t>
            </a:r>
            <a:endParaRPr lang="en-US" altLang="en-US" sz="10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3618451" y="1935870"/>
            <a:ext cx="1321323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>
                <a:solidFill>
                  <a:srgbClr val="414142"/>
                </a:solidFill>
                <a:latin typeface="+mj-lt"/>
                <a:cs typeface="Arial" charset="0"/>
              </a:rPr>
              <a:t>Окончание </a:t>
            </a: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срока подачи заявок</a:t>
            </a:r>
            <a:endParaRPr lang="en-US" altLang="en-US" sz="1000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5274633" y="1915052"/>
            <a:ext cx="1425169" cy="86176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Определение </a:t>
            </a: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заявок, соответствующих требованиям документации</a:t>
            </a:r>
            <a:endParaRPr lang="en-US" altLang="en-US" sz="1000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6807714" y="1935870"/>
            <a:ext cx="1028876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Предложение </a:t>
            </a:r>
            <a:r>
              <a:rPr lang="ru-RU" altLang="en-US" sz="1000" dirty="0" smtClean="0">
                <a:solidFill>
                  <a:srgbClr val="414142"/>
                </a:solidFill>
                <a:latin typeface="+mj-lt"/>
                <a:cs typeface="Arial" charset="0"/>
              </a:rPr>
              <a:t>новых цен</a:t>
            </a:r>
            <a:endParaRPr lang="en-US" altLang="en-US" sz="1000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cxnSp>
        <p:nvCxnSpPr>
          <p:cNvPr id="35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3521452" y="1795701"/>
            <a:ext cx="0" cy="1600643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cxnSp>
        <p:nvCxnSpPr>
          <p:cNvPr id="36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5054070" y="1795700"/>
            <a:ext cx="0" cy="1602000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cxnSp>
        <p:nvCxnSpPr>
          <p:cNvPr id="37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6602306" y="1795699"/>
            <a:ext cx="0" cy="1602000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8163594" y="1795699"/>
            <a:ext cx="0" cy="1602000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39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008" y="3463580"/>
            <a:ext cx="1364412" cy="108253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latin typeface="+mj-lt"/>
              <a:cs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1309446" y="3369830"/>
            <a:ext cx="1266458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Публикация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0993" y="3396343"/>
            <a:ext cx="1421370" cy="108253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latin typeface="+mj-lt"/>
              <a:cs typeface="Arial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813813" y="3544471"/>
            <a:ext cx="1364105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заявок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02756" y="3450319"/>
            <a:ext cx="1504022" cy="108253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latin typeface="+mj-lt"/>
              <a:cs typeface="Arial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4322280" y="3337279"/>
            <a:ext cx="1713729" cy="114160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Допуск</a:t>
            </a:r>
            <a:r>
              <a:rPr lang="en-US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отклонение претендентов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59475" y="3396343"/>
            <a:ext cx="1662962" cy="108253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latin typeface="+mj-lt"/>
              <a:cs typeface="Arial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6042663" y="3454468"/>
            <a:ext cx="1488333" cy="7093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более низких цен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34729" y="3410163"/>
            <a:ext cx="1364412" cy="109544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latin typeface="+mj-lt"/>
              <a:cs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7926029" y="3358044"/>
            <a:ext cx="1266458" cy="79475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Расчёт рейтинга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1327153" y="5126395"/>
            <a:ext cx="1342860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 закупок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950078" y="5121015"/>
            <a:ext cx="1266458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Участники торгов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4476467" y="5126396"/>
            <a:ext cx="1266458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Комиссия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6042663" y="5121015"/>
            <a:ext cx="1266458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>
              <a:defRPr/>
            </a:pPr>
            <a:endParaRPr lang="ru-RU" sz="1400" b="1" kern="0" dirty="0" smtClean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400" b="1" kern="0" dirty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торгов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7676662" y="5148156"/>
            <a:ext cx="1266458" cy="5021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41414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Комиссия</a:t>
            </a: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b="1" kern="0" dirty="0">
              <a:solidFill>
                <a:srgbClr val="41414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82" y="4659995"/>
            <a:ext cx="496646" cy="49664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3" y="4602193"/>
            <a:ext cx="554448" cy="5544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7" y="4636722"/>
            <a:ext cx="554448" cy="55444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50868" y="5836552"/>
            <a:ext cx="6491286" cy="461645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  <a:latin typeface="+mj-lt"/>
                <a:cs typeface="Arial" charset="0"/>
              </a:rPr>
              <a:t>* </a:t>
            </a:r>
            <a:r>
              <a:rPr lang="ru-RU" sz="1200" b="1" dirty="0" smtClean="0">
                <a:solidFill>
                  <a:srgbClr val="414142"/>
                </a:solidFill>
                <a:latin typeface="+mj-lt"/>
                <a:cs typeface="Arial" charset="0"/>
              </a:rPr>
              <a:t>Срок подачи заявок определяется </a:t>
            </a:r>
            <a:r>
              <a:rPr lang="ru-RU" sz="12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в зависимости от типа</a:t>
            </a:r>
            <a:r>
              <a:rPr lang="en-US" sz="1200" b="1" dirty="0" smtClean="0">
                <a:solidFill>
                  <a:srgbClr val="414142"/>
                </a:solidFill>
                <a:latin typeface="+mj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414142"/>
                </a:solidFill>
                <a:latin typeface="+mj-lt"/>
                <a:cs typeface="Arial" charset="0"/>
              </a:rPr>
              <a:t>конкурсной процедуры</a:t>
            </a:r>
            <a:endParaRPr lang="ru-RU" sz="1200" b="1" dirty="0">
              <a:solidFill>
                <a:srgbClr val="414142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  <a:latin typeface="+mj-lt"/>
                <a:cs typeface="Arial" charset="0"/>
              </a:rPr>
              <a:t>** </a:t>
            </a:r>
            <a:r>
              <a:rPr lang="ru-RU" sz="1200" b="1" dirty="0" smtClean="0">
                <a:solidFill>
                  <a:srgbClr val="414142"/>
                </a:solidFill>
                <a:latin typeface="+mj-lt"/>
                <a:cs typeface="Arial" charset="0"/>
              </a:rPr>
              <a:t>Указан максимальный период</a:t>
            </a:r>
            <a:endParaRPr lang="ru-RU" sz="1200" b="1" dirty="0">
              <a:solidFill>
                <a:srgbClr val="414142"/>
              </a:solidFill>
              <a:latin typeface="+mj-lt"/>
              <a:cs typeface="Arial" charset="0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0D8FA5B-1F50-4B49-8871-A35DFD587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384" y="4593275"/>
            <a:ext cx="690135" cy="62160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0D8FA5B-1F50-4B49-8871-A35DFD587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1544" y="4593275"/>
            <a:ext cx="690135" cy="621602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279058" y="1619129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  <a:latin typeface="+mj-lt"/>
              </a:rPr>
              <a:t>1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1684667" y="1610144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  <a:latin typeface="+mj-lt"/>
              </a:rPr>
              <a:t>2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4109016" y="1609127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  <a:latin typeface="+mj-lt"/>
              </a:rPr>
              <a:t>3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5661476" y="1593049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  <a:latin typeface="+mj-lt"/>
              </a:rPr>
              <a:t>4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7153915" y="1612994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  <a:latin typeface="+mj-lt"/>
              </a:rPr>
              <a:t>5</a:t>
            </a:r>
            <a:endParaRPr lang="ru-RU" sz="1500" b="1" dirty="0">
              <a:solidFill>
                <a:srgbClr val="127CC1"/>
              </a:solidFill>
              <a:latin typeface="+mj-lt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3814" y="1625568"/>
            <a:ext cx="339306" cy="3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11.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/>
              <a:t>Двухступенчатая </a:t>
            </a:r>
            <a:r>
              <a:rPr lang="ru-RU" sz="2000" b="1" dirty="0"/>
              <a:t>процедура закупки</a:t>
            </a:r>
          </a:p>
        </p:txBody>
      </p:sp>
      <p:sp>
        <p:nvSpPr>
          <p:cNvPr id="58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508" y="4642508"/>
            <a:ext cx="1835240" cy="75984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EB56FEF9-CEEC-495F-9D02-9E8779049B48}"/>
              </a:ext>
            </a:extLst>
          </p:cNvPr>
          <p:cNvSpPr/>
          <p:nvPr/>
        </p:nvSpPr>
        <p:spPr>
          <a:xfrm>
            <a:off x="479379" y="2115641"/>
            <a:ext cx="8172000" cy="146675"/>
          </a:xfrm>
          <a:prstGeom prst="rect">
            <a:avLst/>
          </a:prstGeom>
          <a:solidFill>
            <a:srgbClr val="136CA9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3818958" y="2115641"/>
            <a:ext cx="3600000" cy="146675"/>
          </a:xfrm>
          <a:prstGeom prst="rect">
            <a:avLst/>
          </a:prstGeom>
          <a:solidFill>
            <a:srgbClr val="1782CB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1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1586291" y="2115641"/>
            <a:ext cx="2268000" cy="146675"/>
          </a:xfrm>
          <a:prstGeom prst="rect">
            <a:avLst/>
          </a:prstGeom>
          <a:solidFill>
            <a:srgbClr val="44A7EA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id="{6412E588-293E-4467-AA69-9BD407F01429}"/>
              </a:ext>
            </a:extLst>
          </p:cNvPr>
          <p:cNvSpPr/>
          <p:nvPr/>
        </p:nvSpPr>
        <p:spPr>
          <a:xfrm>
            <a:off x="519139" y="2115641"/>
            <a:ext cx="1080000" cy="146675"/>
          </a:xfrm>
          <a:prstGeom prst="rect">
            <a:avLst/>
          </a:prstGeom>
          <a:solidFill>
            <a:srgbClr val="9ED1F4"/>
          </a:solidFill>
          <a:ln w="254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425868" y="1539787"/>
            <a:ext cx="1241404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Подготовка документов Этап</a:t>
            </a:r>
            <a:r>
              <a:rPr lang="en-US" altLang="en-US" sz="1000" b="1" dirty="0" smtClean="0">
                <a:solidFill>
                  <a:srgbClr val="414142"/>
                </a:solidFill>
                <a:cs typeface="Arial" charset="0"/>
              </a:rPr>
              <a:t> </a:t>
            </a:r>
            <a:r>
              <a:rPr lang="en-US" altLang="en-US" sz="1000" b="1" dirty="0">
                <a:solidFill>
                  <a:srgbClr val="414142"/>
                </a:solidFill>
                <a:cs typeface="Arial" charset="0"/>
              </a:rPr>
              <a:t>1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400170" y="3058704"/>
            <a:ext cx="1380756" cy="1505682"/>
            <a:chOff x="328186" y="3608615"/>
            <a:chExt cx="1380756" cy="1076988"/>
          </a:xfrm>
        </p:grpSpPr>
        <p:sp>
          <p:nvSpPr>
            <p:cNvPr id="66" name="Rectangle 128">
              <a:extLst>
                <a:ext uri="{FF2B5EF4-FFF2-40B4-BE49-F238E27FC236}">
                  <a16:creationId xmlns:a16="http://schemas.microsoft.com/office/drawing/2014/main" id="{5644EF73-AEE8-43F5-BD93-6E3C2C848F80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8186" y="3608615"/>
              <a:ext cx="1364412" cy="1076988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id="{8D736F1E-9579-4CF5-A7E2-7FF421205187}"/>
                </a:ext>
              </a:extLst>
            </p:cNvPr>
            <p:cNvSpPr/>
            <p:nvPr/>
          </p:nvSpPr>
          <p:spPr>
            <a:xfrm>
              <a:off x="328186" y="3637228"/>
              <a:ext cx="1380756" cy="946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Некоторые критерии не установлены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,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среди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них могут быть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: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цена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,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основные условия контракта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,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технические решения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,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и </a:t>
              </a:r>
              <a:r>
                <a:rPr lang="ru-RU" altLang="en-US" sz="1000" dirty="0" err="1" smtClean="0">
                  <a:solidFill>
                    <a:srgbClr val="414142"/>
                  </a:solidFill>
                  <a:cs typeface="Arial" charset="0"/>
                </a:rPr>
                <a:t>т.д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.</a:t>
              </a:r>
              <a:endParaRPr lang="en-US" altLang="en-US" sz="1000" dirty="0">
                <a:solidFill>
                  <a:srgbClr val="414142"/>
                </a:solidFill>
                <a:cs typeface="Arial" charset="0"/>
              </a:endParaRPr>
            </a:p>
          </p:txBody>
        </p:sp>
      </p:grpSp>
      <p:sp>
        <p:nvSpPr>
          <p:cNvPr id="80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2625768" y="1521633"/>
            <a:ext cx="1353942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Рассмотрение предложений на Этапе </a:t>
            </a:r>
            <a:r>
              <a:rPr lang="en-US" altLang="en-US" sz="1000" b="1" dirty="0" smtClean="0">
                <a:solidFill>
                  <a:srgbClr val="414142"/>
                </a:solidFill>
                <a:cs typeface="Arial" charset="0"/>
              </a:rPr>
              <a:t>1</a:t>
            </a:r>
            <a:endParaRPr lang="en-US" altLang="en-US" sz="1000" b="1" dirty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81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4757099" y="1501373"/>
            <a:ext cx="1365159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414142"/>
                </a:solidFill>
                <a:cs typeface="Arial" charset="0"/>
              </a:rPr>
              <a:t>Получение предложений на Этапе </a:t>
            </a:r>
            <a:r>
              <a:rPr lang="en-US" sz="1000" b="1" dirty="0" smtClean="0">
                <a:solidFill>
                  <a:srgbClr val="414142"/>
                </a:solidFill>
                <a:cs typeface="Arial" charset="0"/>
              </a:rPr>
              <a:t>2</a:t>
            </a:r>
            <a:endParaRPr lang="en-US" sz="1000" b="1" dirty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82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6046720" y="2374891"/>
            <a:ext cx="1278455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Рассмотрение предложений</a:t>
            </a:r>
            <a:endParaRPr lang="en-US" altLang="en-US" sz="1000" b="1" dirty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83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7325175" y="1688169"/>
            <a:ext cx="1326205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Подведение итогов</a:t>
            </a:r>
            <a:endParaRPr lang="en-US" altLang="en-US" sz="1000" b="1" dirty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1555631" y="2336016"/>
            <a:ext cx="1241404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Получение предложений на Этапе </a:t>
            </a:r>
            <a:r>
              <a:rPr lang="en-US" altLang="en-US" sz="1000" b="1" dirty="0" smtClean="0">
                <a:solidFill>
                  <a:srgbClr val="414142"/>
                </a:solidFill>
                <a:cs typeface="Arial" charset="0"/>
              </a:rPr>
              <a:t>1</a:t>
            </a:r>
            <a:endParaRPr lang="en-US" altLang="en-US" sz="1000" b="1" dirty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90" name="Rectangle 20">
            <a:extLst>
              <a:ext uri="{FF2B5EF4-FFF2-40B4-BE49-F238E27FC236}">
                <a16:creationId xmlns:a16="http://schemas.microsoft.com/office/drawing/2014/main" id="{028FEA27-615B-4693-867D-EF586C81DE0B}"/>
              </a:ext>
            </a:extLst>
          </p:cNvPr>
          <p:cNvSpPr/>
          <p:nvPr/>
        </p:nvSpPr>
        <p:spPr>
          <a:xfrm>
            <a:off x="3722911" y="2371767"/>
            <a:ext cx="1142093" cy="55398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b="1" dirty="0" smtClean="0">
                <a:solidFill>
                  <a:srgbClr val="414142"/>
                </a:solidFill>
                <a:cs typeface="Arial" charset="0"/>
              </a:rPr>
              <a:t>Подготовка документов на Этапе </a:t>
            </a:r>
            <a:r>
              <a:rPr lang="en-US" altLang="en-US" sz="1000" b="1" dirty="0" smtClean="0">
                <a:solidFill>
                  <a:srgbClr val="414142"/>
                </a:solidFill>
                <a:cs typeface="Arial" charset="0"/>
              </a:rPr>
              <a:t>2</a:t>
            </a:r>
            <a:endParaRPr lang="en-US" altLang="en-US" sz="1000" b="1" dirty="0">
              <a:solidFill>
                <a:srgbClr val="414142"/>
              </a:solidFill>
              <a:cs typeface="Arial" charset="0"/>
            </a:endParaRPr>
          </a:p>
        </p:txBody>
      </p:sp>
      <p:cxnSp>
        <p:nvCxnSpPr>
          <p:cNvPr id="91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1082619" y="2196709"/>
            <a:ext cx="0" cy="864125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92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1321" y="4654336"/>
            <a:ext cx="1224142" cy="926311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1450877" y="4758848"/>
            <a:ext cx="1380756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Получение документов </a:t>
            </a:r>
            <a:r>
              <a:rPr lang="ru-RU" altLang="en-US" sz="1000" dirty="0">
                <a:solidFill>
                  <a:srgbClr val="414142"/>
                </a:solidFill>
                <a:cs typeface="Arial" charset="0"/>
              </a:rPr>
              <a:t>и </a:t>
            </a: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встречных предложений</a:t>
            </a:r>
            <a:endParaRPr lang="en-US" altLang="en-US" sz="1000" dirty="0">
              <a:solidFill>
                <a:srgbClr val="414142"/>
              </a:solidFill>
              <a:cs typeface="Arial" charset="0"/>
            </a:endParaRPr>
          </a:p>
        </p:txBody>
      </p:sp>
      <p:cxnSp>
        <p:nvCxnSpPr>
          <p:cNvPr id="94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2141255" y="3060833"/>
            <a:ext cx="0" cy="1581674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grpSp>
        <p:nvGrpSpPr>
          <p:cNvPr id="95" name="Группа 94"/>
          <p:cNvGrpSpPr/>
          <p:nvPr/>
        </p:nvGrpSpPr>
        <p:grpSpPr>
          <a:xfrm>
            <a:off x="2378710" y="3073239"/>
            <a:ext cx="1730685" cy="1226025"/>
            <a:chOff x="173069" y="3626075"/>
            <a:chExt cx="1730685" cy="1264431"/>
          </a:xfrm>
        </p:grpSpPr>
        <p:sp>
          <p:nvSpPr>
            <p:cNvPr id="96" name="Rectangle 128">
              <a:extLst>
                <a:ext uri="{FF2B5EF4-FFF2-40B4-BE49-F238E27FC236}">
                  <a16:creationId xmlns:a16="http://schemas.microsoft.com/office/drawing/2014/main" id="{5644EF73-AEE8-43F5-BD93-6E3C2C848F8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1242" y="3626075"/>
              <a:ext cx="1722512" cy="1264431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id="{8D736F1E-9579-4CF5-A7E2-7FF421205187}"/>
                </a:ext>
              </a:extLst>
            </p:cNvPr>
            <p:cNvSpPr/>
            <p:nvPr/>
          </p:nvSpPr>
          <p:spPr>
            <a:xfrm>
              <a:off x="173069" y="3637228"/>
              <a:ext cx="1663333" cy="1206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Рассмотрение предложений с учетом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встречных предложений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с точки зрения соответствия закупочной документации</a:t>
              </a:r>
              <a:endParaRPr lang="en-US" altLang="en-US" sz="1000" dirty="0">
                <a:solidFill>
                  <a:srgbClr val="414142"/>
                </a:solidFill>
                <a:cs typeface="Arial" charset="0"/>
              </a:endParaRPr>
            </a:p>
          </p:txBody>
        </p:sp>
      </p:grpSp>
      <p:cxnSp>
        <p:nvCxnSpPr>
          <p:cNvPr id="98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3219158" y="2192791"/>
            <a:ext cx="0" cy="864125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99" name="Rectangle 128">
            <a:extLst>
              <a:ext uri="{FF2B5EF4-FFF2-40B4-BE49-F238E27FC236}">
                <a16:creationId xmlns:a16="http://schemas.microsoft.com/office/drawing/2014/main" id="{5644EF73-AEE8-43F5-BD93-6E3C2C848F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68890" y="4657150"/>
            <a:ext cx="1813726" cy="1180225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114" tIns="41056" rIns="82114" bIns="41056" anchor="ctr"/>
          <a:lstStyle/>
          <a:p>
            <a:pPr algn="ctr" defTabSz="8142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100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3351822" y="4657110"/>
            <a:ext cx="1830795" cy="116954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Корректировка  документов с учетом </a:t>
            </a: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встречных предложений </a:t>
            </a: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от участников </a:t>
            </a: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закупок</a:t>
            </a:r>
            <a:r>
              <a:rPr lang="en-US" altLang="en-US" sz="1000" dirty="0" smtClean="0">
                <a:solidFill>
                  <a:srgbClr val="414142"/>
                </a:solidFill>
                <a:cs typeface="Arial" charset="0"/>
              </a:rPr>
              <a:t>.</a:t>
            </a:r>
            <a:endParaRPr lang="en-US" altLang="en-US" sz="1000" dirty="0">
              <a:solidFill>
                <a:srgbClr val="414142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Итог</a:t>
            </a:r>
            <a:r>
              <a:rPr lang="en-US" altLang="en-US" sz="1000" dirty="0" smtClean="0">
                <a:solidFill>
                  <a:srgbClr val="414142"/>
                </a:solidFill>
                <a:cs typeface="Arial" charset="0"/>
              </a:rPr>
              <a:t>: </a:t>
            </a: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все критерии установлены в документации</a:t>
            </a:r>
            <a:endParaRPr lang="en-US" altLang="en-US" sz="1000" dirty="0">
              <a:solidFill>
                <a:srgbClr val="414142"/>
              </a:solidFill>
              <a:cs typeface="Arial" charset="0"/>
            </a:endParaRPr>
          </a:p>
        </p:txBody>
      </p:sp>
      <p:cxnSp>
        <p:nvCxnSpPr>
          <p:cNvPr id="101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4315992" y="2938373"/>
            <a:ext cx="0" cy="1692000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grpSp>
        <p:nvGrpSpPr>
          <p:cNvPr id="102" name="Группа 101"/>
          <p:cNvGrpSpPr/>
          <p:nvPr/>
        </p:nvGrpSpPr>
        <p:grpSpPr>
          <a:xfrm>
            <a:off x="4625923" y="3073764"/>
            <a:ext cx="1553734" cy="1225500"/>
            <a:chOff x="217962" y="3783255"/>
            <a:chExt cx="1553734" cy="978741"/>
          </a:xfrm>
        </p:grpSpPr>
        <p:sp>
          <p:nvSpPr>
            <p:cNvPr id="103" name="Rectangle 128">
              <a:extLst>
                <a:ext uri="{FF2B5EF4-FFF2-40B4-BE49-F238E27FC236}">
                  <a16:creationId xmlns:a16="http://schemas.microsoft.com/office/drawing/2014/main" id="{5644EF73-AEE8-43F5-BD93-6E3C2C848F80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9076" y="3783255"/>
              <a:ext cx="1415183" cy="903977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104" name="Rectangle 23">
              <a:extLst>
                <a:ext uri="{FF2B5EF4-FFF2-40B4-BE49-F238E27FC236}">
                  <a16:creationId xmlns:a16="http://schemas.microsoft.com/office/drawing/2014/main" id="{8D736F1E-9579-4CF5-A7E2-7FF421205187}"/>
                </a:ext>
              </a:extLst>
            </p:cNvPr>
            <p:cNvSpPr/>
            <p:nvPr/>
          </p:nvSpPr>
          <p:spPr>
            <a:xfrm>
              <a:off x="217962" y="3873226"/>
              <a:ext cx="1553734" cy="888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Получение документов, перечисленных в закупочной документации</a:t>
              </a:r>
              <a:endParaRPr lang="en-US" altLang="en-US" sz="1000" dirty="0">
                <a:solidFill>
                  <a:srgbClr val="414142"/>
                </a:solidFill>
                <a:cs typeface="Arial" charset="0"/>
              </a:endParaRPr>
            </a:p>
          </p:txBody>
        </p:sp>
      </p:grpSp>
      <p:cxnSp>
        <p:nvCxnSpPr>
          <p:cNvPr id="105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5431515" y="2181322"/>
            <a:ext cx="0" cy="864125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106" name="Rectangle 23">
            <a:extLst>
              <a:ext uri="{FF2B5EF4-FFF2-40B4-BE49-F238E27FC236}">
                <a16:creationId xmlns:a16="http://schemas.microsoft.com/office/drawing/2014/main" id="{8D736F1E-9579-4CF5-A7E2-7FF421205187}"/>
              </a:ext>
            </a:extLst>
          </p:cNvPr>
          <p:cNvSpPr/>
          <p:nvPr/>
        </p:nvSpPr>
        <p:spPr>
          <a:xfrm>
            <a:off x="5734954" y="4642507"/>
            <a:ext cx="1830795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olidFill>
                  <a:srgbClr val="414142"/>
                </a:solidFill>
                <a:cs typeface="Arial" charset="0"/>
              </a:rPr>
              <a:t>Рассмотрение предложений с точки зрения их соответствия закупочной документации</a:t>
            </a:r>
            <a:endParaRPr lang="en-US" altLang="en-US" sz="1000" dirty="0">
              <a:solidFill>
                <a:srgbClr val="414142"/>
              </a:solidFill>
              <a:cs typeface="Arial" charset="0"/>
            </a:endParaRPr>
          </a:p>
        </p:txBody>
      </p:sp>
      <p:cxnSp>
        <p:nvCxnSpPr>
          <p:cNvPr id="107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6699124" y="2776811"/>
            <a:ext cx="0" cy="1877525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grpSp>
        <p:nvGrpSpPr>
          <p:cNvPr id="108" name="Группа 107"/>
          <p:cNvGrpSpPr/>
          <p:nvPr/>
        </p:nvGrpSpPr>
        <p:grpSpPr>
          <a:xfrm>
            <a:off x="7199903" y="3065815"/>
            <a:ext cx="1553734" cy="1032319"/>
            <a:chOff x="217962" y="3783256"/>
            <a:chExt cx="1553734" cy="1064658"/>
          </a:xfrm>
        </p:grpSpPr>
        <p:sp>
          <p:nvSpPr>
            <p:cNvPr id="109" name="Rectangle 128">
              <a:extLst>
                <a:ext uri="{FF2B5EF4-FFF2-40B4-BE49-F238E27FC236}">
                  <a16:creationId xmlns:a16="http://schemas.microsoft.com/office/drawing/2014/main" id="{5644EF73-AEE8-43F5-BD93-6E3C2C848F80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9076" y="3783256"/>
              <a:ext cx="1415183" cy="1064658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id="{8D736F1E-9579-4CF5-A7E2-7FF421205187}"/>
                </a:ext>
              </a:extLst>
            </p:cNvPr>
            <p:cNvSpPr/>
            <p:nvPr/>
          </p:nvSpPr>
          <p:spPr>
            <a:xfrm>
              <a:off x="217962" y="3873226"/>
              <a:ext cx="1553734" cy="888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Определение победителя с учетом установленных критериев оценки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. </a:t>
              </a:r>
              <a:r>
                <a:rPr lang="ru-RU" altLang="en-US" sz="1000" dirty="0" smtClean="0">
                  <a:solidFill>
                    <a:srgbClr val="414142"/>
                  </a:solidFill>
                  <a:cs typeface="Arial" charset="0"/>
                </a:rPr>
                <a:t>Заключение контракта</a:t>
              </a:r>
              <a:r>
                <a:rPr lang="en-US" altLang="en-US" sz="1000" dirty="0" smtClean="0">
                  <a:solidFill>
                    <a:srgbClr val="414142"/>
                  </a:solidFill>
                  <a:cs typeface="Arial" charset="0"/>
                </a:rPr>
                <a:t>.</a:t>
              </a:r>
              <a:endParaRPr lang="en-US" altLang="en-US" sz="1000" dirty="0">
                <a:solidFill>
                  <a:srgbClr val="414142"/>
                </a:solidFill>
                <a:cs typeface="Arial" charset="0"/>
              </a:endParaRPr>
            </a:p>
          </p:txBody>
        </p:sp>
      </p:grpSp>
      <p:cxnSp>
        <p:nvCxnSpPr>
          <p:cNvPr id="111" name="Straight Connector 45">
            <a:extLst>
              <a:ext uri="{FF2B5EF4-FFF2-40B4-BE49-F238E27FC236}">
                <a16:creationId xmlns:a16="http://schemas.microsoft.com/office/drawing/2014/main" id="{A28976D7-783C-4613-A5E1-9959633EBD77}"/>
              </a:ext>
            </a:extLst>
          </p:cNvPr>
          <p:cNvCxnSpPr/>
          <p:nvPr/>
        </p:nvCxnSpPr>
        <p:spPr>
          <a:xfrm>
            <a:off x="7995459" y="2188431"/>
            <a:ext cx="0" cy="864125"/>
          </a:xfrm>
          <a:prstGeom prst="line">
            <a:avLst/>
          </a:prstGeom>
          <a:noFill/>
          <a:ln w="9525" cap="flat" cmpd="sng" algn="ctr">
            <a:solidFill>
              <a:srgbClr val="414142"/>
            </a:solidFill>
            <a:prstDash val="solid"/>
            <a:headEnd type="oval"/>
          </a:ln>
          <a:effectLst/>
        </p:spPr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290720" y="2018709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127CC1"/>
                </a:solidFill>
              </a:rPr>
              <a:t>1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1388850" y="2022615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2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2444271" y="2018709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3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3697776" y="2005578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4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4690453" y="2002130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5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5902890" y="2002130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6</a:t>
            </a:r>
            <a:endParaRPr lang="ru-RU" sz="1500" b="1" dirty="0">
              <a:solidFill>
                <a:srgbClr val="127CC1"/>
              </a:solidFill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3ADBA3AA-6E79-4753-9525-CC8B4E210957}"/>
              </a:ext>
            </a:extLst>
          </p:cNvPr>
          <p:cNvSpPr/>
          <p:nvPr/>
        </p:nvSpPr>
        <p:spPr>
          <a:xfrm>
            <a:off x="7262142" y="2002130"/>
            <a:ext cx="377082" cy="331631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127CC1"/>
                </a:solidFill>
              </a:rPr>
              <a:t>7</a:t>
            </a:r>
            <a:endParaRPr lang="ru-RU" sz="1500" b="1" dirty="0">
              <a:solidFill>
                <a:srgbClr val="127CC1"/>
              </a:solidFill>
            </a:endParaRP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1114" y="2013963"/>
            <a:ext cx="339306" cy="3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12.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Публикация электронных закупок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52736"/>
            <a:ext cx="9905999" cy="52565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3B2"/>
                </a:solidFill>
              </a:rPr>
              <a:t>Электронные закупки для зарубежных рынков публикуются на следующих сайтах</a:t>
            </a:r>
            <a:r>
              <a:rPr lang="en-US" sz="4800" dirty="0" smtClean="0">
                <a:solidFill>
                  <a:srgbClr val="0073B2"/>
                </a:solidFill>
              </a:rPr>
              <a:t>:</a:t>
            </a:r>
            <a:endParaRPr lang="ru-RU" sz="4800" dirty="0" smtClean="0">
              <a:solidFill>
                <a:srgbClr val="0073B2"/>
              </a:solidFill>
            </a:endParaRPr>
          </a:p>
          <a:p>
            <a:pPr algn="ctr"/>
            <a:r>
              <a:rPr lang="en-US" sz="4800" dirty="0">
                <a:solidFill>
                  <a:prstClr val="black"/>
                </a:solidFill>
              </a:rPr>
              <a:t>http://zakupki.rosatom.ru/en/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</a:rPr>
              <a:t>https://www.b2b-center.ru</a:t>
            </a:r>
            <a:r>
              <a:rPr lang="en-US" sz="4800" dirty="0" smtClean="0">
                <a:solidFill>
                  <a:prstClr val="black"/>
                </a:solidFill>
              </a:rPr>
              <a:t>/(ETP)</a:t>
            </a:r>
            <a:endParaRPr lang="ru-RU" sz="4800" dirty="0">
              <a:solidFill>
                <a:prstClr val="black"/>
              </a:solidFill>
            </a:endParaRPr>
          </a:p>
          <a:p>
            <a:pPr algn="ctr"/>
            <a:endParaRPr lang="ru-RU" sz="4800" dirty="0">
              <a:solidFill>
                <a:srgbClr val="007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13.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/>
              <a:t>Как передать предложение</a:t>
            </a:r>
            <a:endParaRPr lang="ru-RU" sz="2000" b="1" dirty="0"/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00429"/>
              </p:ext>
            </p:extLst>
          </p:nvPr>
        </p:nvGraphicFramePr>
        <p:xfrm>
          <a:off x="322465" y="1052735"/>
          <a:ext cx="9348156" cy="42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98282" y="5239268"/>
            <a:ext cx="2736304" cy="12327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16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ЭТП позволяет  передавать официальные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запросы заказчику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312" y="5239268"/>
            <a:ext cx="3096344" cy="12327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16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ЭТП и Организатор закупок оказывают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поддержку 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английском языке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6603" y="5239267"/>
            <a:ext cx="2564831" cy="12327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16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Средний срок передачи предложения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ЭТП составляет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~200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минут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4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14.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/>
              <a:t>Распространённые ошибки при подаче предложений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4111" y="1452423"/>
            <a:ext cx="3939480" cy="934478"/>
          </a:xfrm>
          <a:prstGeom prst="rect">
            <a:avLst/>
          </a:prstGeom>
          <a:ln>
            <a:solidFill>
              <a:srgbClr val="414142">
                <a:lumMod val="50000"/>
              </a:srgb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lang="ru-RU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Предложение отсутствует либо отличается от образца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defRPr/>
            </a:pPr>
            <a:r>
              <a:rPr lang="ru-RU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Документы предоставляются без перевода на язык закупки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583" y="3724415"/>
            <a:ext cx="3959264" cy="2658026"/>
          </a:xfrm>
          <a:prstGeom prst="rect">
            <a:avLst/>
          </a:prstGeom>
          <a:ln>
            <a:solidFill>
              <a:srgbClr val="414142">
                <a:lumMod val="50000"/>
              </a:srgb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Отсутствуют свидетельство о регистрации и устав компании либо выписки из них вместо документов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целиком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 информация о структуре бенефициаров</a:t>
            </a:r>
            <a:r>
              <a:rPr lang="en-US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cs typeface="Arial"/>
            </a:endParaRP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defRPr/>
            </a:pPr>
            <a:r>
              <a:rPr lang="ru-RU" sz="1400" kern="0" dirty="0">
                <a:solidFill>
                  <a:srgbClr val="414142"/>
                </a:solidFill>
                <a:latin typeface="Arial" charset="0"/>
                <a:cs typeface="Arial"/>
              </a:rPr>
              <a:t>Отсутствует </a:t>
            </a:r>
            <a:r>
              <a:rPr lang="ru-RU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одобрение крупной сделки акционерами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 финансовая отчетность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 доверенность на подписание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предложения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defRPr/>
            </a:pPr>
            <a:r>
              <a:rPr lang="ru-RU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Отсутствует согласование проекта договора  заказчиком</a:t>
            </a:r>
            <a:r>
              <a:rPr lang="en-US" sz="1400" kern="0" dirty="0" smtClean="0">
                <a:solidFill>
                  <a:srgbClr val="414142"/>
                </a:solidFill>
                <a:latin typeface="Arial" charset="0"/>
                <a:cs typeface="Arial"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583" y="1459568"/>
            <a:ext cx="3939480" cy="1580808"/>
          </a:xfrm>
          <a:prstGeom prst="rect">
            <a:avLst/>
          </a:prstGeom>
          <a:ln>
            <a:solidFill>
              <a:srgbClr val="414142">
                <a:lumMod val="50000"/>
              </a:srgb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Цена выше установленного лимита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Общая цена контракта четко не определена либо НДС не включен в цену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Условия оплаты или валюта контракта отличаются от указанных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 финансовое обеспечение и/или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доказательство платежеспособности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4111" y="3293528"/>
            <a:ext cx="3939480" cy="3304357"/>
          </a:xfrm>
          <a:prstGeom prst="rect">
            <a:avLst/>
          </a:prstGeom>
          <a:ln>
            <a:solidFill>
              <a:srgbClr val="414142">
                <a:lumMod val="50000"/>
              </a:srgb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Техническое предложение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не соответствует исходным техническим требованиям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Спецификация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отсутствует либо не полная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Отсутствуют сертификаты качества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Отсутствуют дилерские соглашения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для оборудования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 информация по гарантийному периоду либо условия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гарантии не соответствуют закупочной документации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Условия поставки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отличаются от указанных в закупочной документации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описание системы менеджмента качества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 Black" panose="020B0A04020102020204" pitchFamily="34" charset="0"/>
              <a:buChar char="!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Отсутствует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 аналогичный опыт в атомной отрасли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cs typeface="Arial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4111" y="1024447"/>
            <a:ext cx="3939480" cy="427979"/>
          </a:xfrm>
          <a:prstGeom prst="rect">
            <a:avLst/>
          </a:prstGeom>
          <a:solidFill>
            <a:srgbClr val="025EA1"/>
          </a:solidFill>
        </p:spPr>
        <p:txBody>
          <a:bodyPr wrap="square" lIns="0" tIns="108000" rIns="0" bIns="72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ОБЩИЕ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583" y="1031591"/>
            <a:ext cx="3939480" cy="427979"/>
          </a:xfrm>
          <a:prstGeom prst="rect">
            <a:avLst/>
          </a:prstGeom>
          <a:solidFill>
            <a:srgbClr val="025EA1"/>
          </a:solidFill>
        </p:spPr>
        <p:txBody>
          <a:bodyPr wrap="square" lIns="0" tIns="108000" rIns="0" bIns="72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ЦЕНООБРАЗОВАНИЕ И ФИНАНСЫ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4111" y="2865549"/>
            <a:ext cx="3939480" cy="427979"/>
          </a:xfrm>
          <a:prstGeom prst="rect">
            <a:avLst/>
          </a:prstGeom>
          <a:solidFill>
            <a:srgbClr val="025EA1"/>
          </a:solidFill>
        </p:spPr>
        <p:txBody>
          <a:bodyPr wrap="square" lIns="0" tIns="108000" rIns="0" bIns="72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ТЕХНИЧЕСКАЯ</a:t>
            </a:r>
            <a:r>
              <a:rPr kumimoji="0" lang="ru-RU" sz="1600" b="0" i="0" u="none" strike="noStrike" kern="0" cap="none" spc="1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ЧАСТЬ</a:t>
            </a:r>
            <a:endParaRPr kumimoji="0" lang="ru-RU" sz="1600" b="0" i="0" u="none" strike="noStrike" kern="0" cap="none" spc="10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583" y="3317265"/>
            <a:ext cx="3959264" cy="397201"/>
          </a:xfrm>
          <a:prstGeom prst="rect">
            <a:avLst/>
          </a:prstGeom>
          <a:solidFill>
            <a:srgbClr val="025EA1"/>
          </a:solidFill>
        </p:spPr>
        <p:txBody>
          <a:bodyPr wrap="square" lIns="0" tIns="108000" rIns="0" bIns="72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СОПРОВОДИТЕЛЬНЫЕ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7088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sz="2000" b="1" dirty="0" smtClean="0"/>
              <a:t>Зарубежные проекты </a:t>
            </a:r>
            <a:r>
              <a:rPr lang="ru-RU" sz="2000" b="1" dirty="0" err="1" smtClean="0"/>
              <a:t>Росатома</a:t>
            </a:r>
            <a:r>
              <a:rPr lang="ru-RU" sz="2000" b="1" dirty="0" smtClean="0"/>
              <a:t>, реализуемые по схеме </a:t>
            </a:r>
            <a:r>
              <a:rPr lang="ru-RU" sz="2000" b="1" dirty="0"/>
              <a:t>«Строительство – Владение - Эксплуатация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80407"/>
              </p:ext>
            </p:extLst>
          </p:nvPr>
        </p:nvGraphicFramePr>
        <p:xfrm>
          <a:off x="330198" y="1261926"/>
          <a:ext cx="7095976" cy="3809365"/>
        </p:xfrm>
        <a:graphic>
          <a:graphicData uri="http://schemas.openxmlformats.org/drawingml/2006/table">
            <a:tbl>
              <a:tblPr firstRow="1" bandRow="1"/>
              <a:tblGrid>
                <a:gridCol w="255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6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20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+mj-lt"/>
                        </a:rPr>
                        <a:t> проекта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7CC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/>
                        </a:rPr>
                        <a:t>АЭС «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/>
                        </a:rPr>
                        <a:t>Аккую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/>
                        </a:rPr>
                        <a:t>»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7CC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/>
                        </a:rPr>
                        <a:t>АЭС «Ханхикиви-1»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7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Местоположение</a:t>
                      </a:r>
                      <a:endParaRPr lang="ru-RU" sz="1400" b="1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err="1" smtClean="0">
                          <a:solidFill>
                            <a:srgbClr val="127CC1"/>
                          </a:solidFill>
                          <a:latin typeface="+mj-lt"/>
                        </a:rPr>
                        <a:t>Мерсин</a:t>
                      </a:r>
                      <a:r>
                        <a:rPr lang="en-US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Турция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err="1" smtClean="0">
                          <a:solidFill>
                            <a:srgbClr val="127CC1"/>
                          </a:solidFill>
                          <a:latin typeface="+mj-lt"/>
                        </a:rPr>
                        <a:t>Оулу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, Финляндия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Установленная мощность</a:t>
                      </a:r>
                      <a:endParaRPr lang="ru-RU" sz="1400" b="1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4</a:t>
                      </a:r>
                      <a:r>
                        <a:rPr lang="en-US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800 МВт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200 </a:t>
                      </a:r>
                      <a:r>
                        <a:rPr lang="ru-RU" sz="1400" kern="1200" dirty="0" smtClean="0">
                          <a:solidFill>
                            <a:srgbClr val="127CC1"/>
                          </a:solidFill>
                          <a:latin typeface="Arial"/>
                          <a:ea typeface="+mn-ea"/>
                          <a:cs typeface="Arial"/>
                        </a:rPr>
                        <a:t>МВт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Доля </a:t>
                      </a:r>
                      <a:r>
                        <a:rPr lang="ru-RU" sz="1400" dirty="0" err="1" smtClean="0">
                          <a:solidFill>
                            <a:srgbClr val="127CC1"/>
                          </a:solidFill>
                          <a:latin typeface="+mj-lt"/>
                        </a:rPr>
                        <a:t>Росатома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 в проекте</a:t>
                      </a:r>
                      <a:endParaRPr lang="ru-RU" sz="1400" b="1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51%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34%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Фаза проекта</a:t>
                      </a:r>
                      <a:endParaRPr lang="ru-RU" sz="1400" b="1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Проектирование</a:t>
                      </a:r>
                      <a:r>
                        <a:rPr lang="en-US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 Получение лицензии на строительство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solidFill>
                            <a:srgbClr val="127CC1"/>
                          </a:solidFill>
                          <a:latin typeface="Arial"/>
                          <a:ea typeface="+mn-ea"/>
                          <a:cs typeface="Arial"/>
                        </a:rPr>
                        <a:t>Проектирование</a:t>
                      </a:r>
                      <a:r>
                        <a:rPr lang="en-US" sz="1400" kern="1200" dirty="0" smtClean="0">
                          <a:solidFill>
                            <a:srgbClr val="127CC1"/>
                          </a:solidFill>
                          <a:latin typeface="Arial"/>
                          <a:ea typeface="+mn-ea"/>
                          <a:cs typeface="Arial"/>
                        </a:rPr>
                        <a:t>/</a:t>
                      </a:r>
                      <a:r>
                        <a:rPr lang="ru-RU" sz="1400" kern="1200" dirty="0" smtClean="0">
                          <a:solidFill>
                            <a:srgbClr val="127CC1"/>
                          </a:solidFill>
                          <a:latin typeface="Arial"/>
                          <a:ea typeface="+mn-ea"/>
                          <a:cs typeface="Arial"/>
                        </a:rPr>
                        <a:t> Получение лицензии на строительство</a:t>
                      </a:r>
                      <a:endParaRPr lang="ru-RU" sz="1400" kern="1200" dirty="0">
                        <a:solidFill>
                          <a:srgbClr val="127C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7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График продажи электроэнергии</a:t>
                      </a:r>
                      <a:endParaRPr lang="ru-RU" sz="1400" b="1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Договор о продаже электроэнергии,</a:t>
                      </a:r>
                      <a:r>
                        <a:rPr lang="ru-RU" sz="1400" baseline="0" dirty="0" smtClean="0">
                          <a:solidFill>
                            <a:srgbClr val="127CC1"/>
                          </a:solidFill>
                          <a:latin typeface="+mj-lt"/>
                        </a:rPr>
                        <a:t> продажа на свободном рынке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rgbClr val="127CC1"/>
                          </a:solidFill>
                          <a:latin typeface="+mj-lt"/>
                        </a:rPr>
                        <a:t>Соглашение по принципу </a:t>
                      </a:r>
                      <a:r>
                        <a:rPr lang="ru-RU" sz="1400" dirty="0" err="1" smtClean="0">
                          <a:solidFill>
                            <a:srgbClr val="127CC1"/>
                          </a:solidFill>
                          <a:latin typeface="+mj-lt"/>
                        </a:rPr>
                        <a:t>Манкала</a:t>
                      </a:r>
                      <a:endParaRPr lang="ru-RU" sz="1400" dirty="0">
                        <a:solidFill>
                          <a:srgbClr val="127CC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85" y="1268760"/>
            <a:ext cx="2420887" cy="48245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81934" y="2113571"/>
            <a:ext cx="1032902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Arial" charset="0"/>
                <a:cs typeface="Arial"/>
              </a:rPr>
              <a:t>Ханхикиви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7740" y="5589243"/>
            <a:ext cx="635358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Arial" charset="0"/>
                <a:cs typeface="Arial"/>
              </a:rPr>
              <a:t>Аккую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8578302" y="2348883"/>
            <a:ext cx="288032" cy="288033"/>
          </a:xfrm>
          <a:prstGeom prst="star4">
            <a:avLst>
              <a:gd name="adj" fmla="val 21996"/>
            </a:avLst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9154366" y="5877274"/>
            <a:ext cx="288032" cy="288033"/>
          </a:xfrm>
          <a:prstGeom prst="star4">
            <a:avLst>
              <a:gd name="adj" fmla="val 21996"/>
            </a:avLst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4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000" b="1" dirty="0" smtClean="0"/>
              <a:t>2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ru-RU" sz="2000" b="1" dirty="0" smtClean="0"/>
              <a:t>Политика по локализации и международному сотрудничеству для проектов </a:t>
            </a:r>
            <a:r>
              <a:rPr lang="ru-RU" sz="2000" b="1" dirty="0"/>
              <a:t>«Строительство – Владение - Эксплуатация»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395288" y="1268413"/>
            <a:ext cx="4290139" cy="4896891"/>
            <a:chOff x="395288" y="1268413"/>
            <a:chExt cx="4290139" cy="4896891"/>
          </a:xfrm>
        </p:grpSpPr>
        <p:sp>
          <p:nvSpPr>
            <p:cNvPr id="11" name="TextBox 10"/>
            <p:cNvSpPr txBox="1"/>
            <p:nvPr/>
          </p:nvSpPr>
          <p:spPr>
            <a:xfrm>
              <a:off x="395288" y="1700808"/>
              <a:ext cx="3960688" cy="2663600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>
              <a:defPPr>
                <a:defRPr lang="ru-RU"/>
              </a:defPPr>
              <a:lvl1pPr marL="314325" marR="257897" indent="-309563">
                <a:spcBef>
                  <a:spcPts val="0"/>
                </a:spcBef>
                <a:spcAft>
                  <a:spcPts val="1000"/>
                </a:spcAft>
                <a:buClr>
                  <a:srgbClr val="025EA1"/>
                </a:buClr>
                <a:buFont typeface="AndaleMono" charset="0"/>
                <a:buChar char="■"/>
                <a:tabLst>
                  <a:tab pos="403225" algn="l"/>
                </a:tabLst>
                <a:defRPr sz="1300"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314325" marR="257897" lvl="1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25EA1"/>
                </a:buClr>
                <a:buSzTx/>
                <a:buFont typeface="AndaleMono" charset="0"/>
                <a:buChar char="■"/>
                <a:tabLst>
                  <a:tab pos="403225" algn="l"/>
                  <a:tab pos="4303713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Управление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проектом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  <a:p>
              <a:pPr marL="314325" marR="257897" lvl="1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25EA1"/>
                </a:buClr>
                <a:buSzTx/>
                <a:buFont typeface="AndaleMono" charset="0"/>
                <a:buChar char="■"/>
                <a:tabLst>
                  <a:tab pos="403225" algn="l"/>
                  <a:tab pos="4303713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Проект ядерного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острова, включая АСУ ТП Ядерного острова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  <a:p>
              <a:pPr marL="314325" marR="257897" lvl="0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25EA1"/>
                </a:buClr>
                <a:buSzTx/>
                <a:buFont typeface="AndaleMono" charset="0"/>
                <a:buChar char="■"/>
                <a:tabLst>
                  <a:tab pos="403225" algn="l"/>
                  <a:tab pos="4303713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Изготовление, установка, пуско-наладка</a:t>
              </a:r>
              <a:r>
                <a:rPr lang="ru-RU" sz="1400" kern="0" dirty="0" smtClean="0">
                  <a:solidFill>
                    <a:srgbClr val="414142"/>
                  </a:solidFill>
                  <a:latin typeface="+mn-lt"/>
                </a:rPr>
                <a:t> оборудования для ядерного острова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  <a:p>
              <a:pPr marL="314325" marR="257897" lvl="0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25EA1"/>
                </a:buClr>
                <a:buSzTx/>
                <a:buFont typeface="AndaleMono" charset="0"/>
                <a:buChar char="■"/>
                <a:tabLst>
                  <a:tab pos="403225" algn="l"/>
                  <a:tab pos="4303713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Поставка ядерного топлива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  <a:p>
              <a:pPr marL="314325" marR="257897" lvl="0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25EA1"/>
                </a:buClr>
                <a:buSzTx/>
                <a:buFont typeface="AndaleMono" charset="0"/>
                <a:buChar char="■"/>
                <a:tabLst>
                  <a:tab pos="403225" algn="l"/>
                  <a:tab pos="4303713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Услуги по обращению с радиоактивными отходами и отработанным топливом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289" y="1268413"/>
              <a:ext cx="4032695" cy="427979"/>
            </a:xfrm>
            <a:prstGeom prst="rect">
              <a:avLst/>
            </a:prstGeom>
            <a:solidFill>
              <a:srgbClr val="025EA1"/>
            </a:solidFill>
          </p:spPr>
          <p:txBody>
            <a:bodyPr wrap="square" lIns="0" tIns="108000" rIns="0" bIns="72000" rtlCol="0" anchor="t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10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Росатом</a:t>
              </a:r>
              <a:endParaRPr kumimoji="0" lang="ru-RU" sz="1600" b="1" i="0" u="none" strike="noStrike" kern="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288" y="5611306"/>
              <a:ext cx="410470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1600"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+mn-lt"/>
                </a:rPr>
                <a:t>Собственная часть </a:t>
              </a:r>
              <a:r>
                <a:rPr kumimoji="0" lang="ru-RU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+mn-lt"/>
                </a:rPr>
                <a:t>Росатома</a:t>
              </a:r>
              <a:r>
                <a:rPr kumimoji="0" lang="ru-RU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+mn-lt"/>
                </a:rPr>
                <a:t> по управлению цепочкой поставок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+mn-lt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395289" y="4531186"/>
              <a:ext cx="4290138" cy="1016581"/>
              <a:chOff x="395289" y="4531186"/>
              <a:chExt cx="4290138" cy="1016581"/>
            </a:xfrm>
          </p:grpSpPr>
          <p:sp>
            <p:nvSpPr>
              <p:cNvPr id="20" name="Freeform 37"/>
              <p:cNvSpPr/>
              <p:nvPr/>
            </p:nvSpPr>
            <p:spPr>
              <a:xfrm>
                <a:off x="398213" y="4531186"/>
                <a:ext cx="1211805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0 w 922734"/>
                  <a:gd name="connsiteY5" fmla="*/ 0 h 369093"/>
                  <a:gd name="connsiteX0" fmla="*/ 59171 w 981905"/>
                  <a:gd name="connsiteY0" fmla="*/ 0 h 369093"/>
                  <a:gd name="connsiteX1" fmla="*/ 797359 w 981905"/>
                  <a:gd name="connsiteY1" fmla="*/ 0 h 369093"/>
                  <a:gd name="connsiteX2" fmla="*/ 981905 w 981905"/>
                  <a:gd name="connsiteY2" fmla="*/ 184547 h 369093"/>
                  <a:gd name="connsiteX3" fmla="*/ 797359 w 981905"/>
                  <a:gd name="connsiteY3" fmla="*/ 369093 h 369093"/>
                  <a:gd name="connsiteX4" fmla="*/ 0 w 981905"/>
                  <a:gd name="connsiteY4" fmla="*/ 369093 h 369093"/>
                  <a:gd name="connsiteX5" fmla="*/ 59171 w 981905"/>
                  <a:gd name="connsiteY5" fmla="*/ 0 h 369093"/>
                  <a:gd name="connsiteX0" fmla="*/ 0 w 981905"/>
                  <a:gd name="connsiteY0" fmla="*/ 0 h 369093"/>
                  <a:gd name="connsiteX1" fmla="*/ 797359 w 981905"/>
                  <a:gd name="connsiteY1" fmla="*/ 0 h 369093"/>
                  <a:gd name="connsiteX2" fmla="*/ 981905 w 981905"/>
                  <a:gd name="connsiteY2" fmla="*/ 184547 h 369093"/>
                  <a:gd name="connsiteX3" fmla="*/ 797359 w 981905"/>
                  <a:gd name="connsiteY3" fmla="*/ 369093 h 369093"/>
                  <a:gd name="connsiteX4" fmla="*/ 0 w 981905"/>
                  <a:gd name="connsiteY4" fmla="*/ 369093 h 369093"/>
                  <a:gd name="connsiteX5" fmla="*/ 0 w 981905"/>
                  <a:gd name="connsiteY5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1905" h="369093">
                    <a:moveTo>
                      <a:pt x="0" y="0"/>
                    </a:moveTo>
                    <a:lnTo>
                      <a:pt x="797359" y="0"/>
                    </a:lnTo>
                    <a:lnTo>
                      <a:pt x="981905" y="184547"/>
                    </a:lnTo>
                    <a:lnTo>
                      <a:pt x="797359" y="369093"/>
                    </a:lnTo>
                    <a:lnTo>
                      <a:pt x="0" y="369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72"/>
              </a:solidFill>
              <a:ln>
                <a:noFill/>
              </a:ln>
              <a:effectLst/>
            </p:spPr>
            <p:txBody>
              <a:bodyPr spcFirstLastPara="0" vert="horz" wrap="square" lIns="244555" tIns="40005" rIns="204549" bIns="40005" numCol="1" spcCol="1270" anchor="ctr" anchorCtr="0">
                <a:noAutofit/>
              </a:bodyPr>
              <a:lstStyle/>
              <a:p>
                <a:pPr marL="0" marR="0" lvl="0" indent="0" algn="ctr" defTabSz="6667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21" name="Freeform 38"/>
              <p:cNvSpPr/>
              <p:nvPr/>
            </p:nvSpPr>
            <p:spPr>
              <a:xfrm>
                <a:off x="1496374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5EA1"/>
              </a:solidFill>
              <a:ln>
                <a:noFill/>
              </a:ln>
              <a:effectLst/>
            </p:spPr>
            <p:txBody>
              <a:bodyPr spcFirstLastPara="0" vert="horz" wrap="square" lIns="244555" tIns="40005" rIns="204549" bIns="40005" numCol="1" spcCol="1270" anchor="ctr" anchorCtr="0">
                <a:noAutofit/>
              </a:bodyPr>
              <a:lstStyle/>
              <a:p>
                <a:pPr marL="0" marR="0" lvl="0" indent="0" algn="ctr" defTabSz="6667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22" name="Freeform 39"/>
              <p:cNvSpPr/>
              <p:nvPr/>
            </p:nvSpPr>
            <p:spPr>
              <a:xfrm>
                <a:off x="2521510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96D1"/>
              </a:solidFill>
              <a:ln>
                <a:noFill/>
              </a:ln>
              <a:effectLst/>
            </p:spPr>
            <p:txBody>
              <a:bodyPr spcFirstLastPara="0" vert="horz" wrap="square" lIns="260557" tIns="50673" rIns="209883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23" name="Freeform 40"/>
              <p:cNvSpPr/>
              <p:nvPr/>
            </p:nvSpPr>
            <p:spPr>
              <a:xfrm>
                <a:off x="3546646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96D1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260557" tIns="50673" rIns="209883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24" name="Left Brace 45"/>
              <p:cNvSpPr/>
              <p:nvPr/>
            </p:nvSpPr>
            <p:spPr>
              <a:xfrm rot="16200000">
                <a:off x="2264042" y="3311814"/>
                <a:ext cx="367200" cy="4104705"/>
              </a:xfrm>
              <a:prstGeom prst="leftBrace">
                <a:avLst>
                  <a:gd name="adj1" fmla="val 54975"/>
                  <a:gd name="adj2" fmla="val 50455"/>
                </a:avLst>
              </a:prstGeom>
              <a:noFill/>
              <a:ln w="12700" cap="flat" cmpd="sng" algn="ctr">
                <a:solidFill>
                  <a:srgbClr val="025EA1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5" name="Group 8"/>
          <p:cNvGrpSpPr/>
          <p:nvPr/>
        </p:nvGrpSpPr>
        <p:grpSpPr>
          <a:xfrm>
            <a:off x="4571782" y="1268413"/>
            <a:ext cx="4464714" cy="4896891"/>
            <a:chOff x="4571782" y="1268413"/>
            <a:chExt cx="4464714" cy="4896891"/>
          </a:xfrm>
        </p:grpSpPr>
        <p:sp>
          <p:nvSpPr>
            <p:cNvPr id="26" name="TextBox 25"/>
            <p:cNvSpPr txBox="1"/>
            <p:nvPr/>
          </p:nvSpPr>
          <p:spPr>
            <a:xfrm>
              <a:off x="4716016" y="1714048"/>
              <a:ext cx="4320480" cy="2735415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>
              <a:defPPr>
                <a:defRPr lang="ru-RU"/>
              </a:defPPr>
              <a:lvl1pPr marL="314325" marR="257897" indent="-309563">
                <a:spcBef>
                  <a:spcPts val="0"/>
                </a:spcBef>
                <a:spcAft>
                  <a:spcPts val="600"/>
                </a:spcAft>
                <a:buClr>
                  <a:srgbClr val="025EA1"/>
                </a:buClr>
                <a:buFont typeface="AndaleMono" charset="0"/>
                <a:buChar char="■"/>
                <a:tabLst>
                  <a:tab pos="403225" algn="l"/>
                </a:tabLst>
                <a:defRPr sz="1400">
                  <a:latin typeface="Myriad Pro" charset="0"/>
                  <a:ea typeface="Myriad Pro" charset="0"/>
                  <a:cs typeface="Myriad Pro" charset="0"/>
                </a:defRPr>
              </a:lvl1pPr>
              <a:lvl2pPr marL="314325" marR="257897" lvl="1" indent="-309563">
                <a:spcBef>
                  <a:spcPts val="0"/>
                </a:spcBef>
                <a:spcAft>
                  <a:spcPts val="600"/>
                </a:spcAft>
                <a:buClr>
                  <a:srgbClr val="025EA1"/>
                </a:buClr>
                <a:buFont typeface="AndaleMono" charset="0"/>
                <a:buChar char="■"/>
                <a:tabLst>
                  <a:tab pos="403225" algn="l"/>
                </a:tabLst>
                <a:defRPr sz="1400">
                  <a:latin typeface="Myriad Pro" charset="0"/>
                  <a:ea typeface="Myriad Pro" charset="0"/>
                  <a:cs typeface="Myriad Pro" charset="0"/>
                </a:defRPr>
              </a:lvl2pPr>
            </a:lstStyle>
            <a:p>
              <a:pPr lvl="1" fontAlgn="base">
                <a:buClr>
                  <a:srgbClr val="EE8F24"/>
                </a:buClr>
                <a:defRPr/>
              </a:pPr>
              <a:r>
                <a:rPr lang="ru-RU" kern="0" dirty="0" smtClean="0">
                  <a:solidFill>
                    <a:srgbClr val="414142"/>
                  </a:solidFill>
                  <a:latin typeface="+mn-lt"/>
                </a:rPr>
                <a:t>Оценка воздействия </a:t>
              </a:r>
              <a:r>
                <a:rPr lang="ru-RU" kern="0" dirty="0">
                  <a:solidFill>
                    <a:srgbClr val="414142"/>
                  </a:solidFill>
                  <a:latin typeface="+mn-lt"/>
                </a:rPr>
                <a:t>на окружающую </a:t>
              </a:r>
              <a:r>
                <a:rPr lang="ru-RU" kern="0" dirty="0" smtClean="0">
                  <a:solidFill>
                    <a:srgbClr val="414142"/>
                  </a:solidFill>
                  <a:latin typeface="+mn-lt"/>
                </a:rPr>
                <a:t>среду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  <a:p>
              <a:pPr lvl="1" fontAlgn="base">
                <a:buClr>
                  <a:srgbClr val="EE8F24"/>
                </a:buClr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Разработка машинного зала и прочего оборудования, включая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:</a:t>
              </a:r>
            </a:p>
            <a:p>
              <a:pPr marL="622300" marR="257897" lvl="4" indent="-211138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EE8F24"/>
                </a:buClr>
                <a:buSzTx/>
                <a:buFont typeface="Wingdings" charset="2"/>
                <a:buChar char="§"/>
                <a:tabLst>
                  <a:tab pos="403225" algn="l"/>
                </a:tabLst>
                <a:defRPr/>
              </a:pPr>
              <a:r>
                <a:rPr kumimoji="0" lang="ru-RU" sz="1200" b="0" i="0" u="none" strike="noStrike" kern="0" cap="none" spc="0" normalizeH="0" baseline="0" noProof="0" dirty="0" smtClean="0" bmk="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cs typeface="Arial"/>
                </a:rPr>
                <a:t>Систему охлаждения</a:t>
              </a:r>
              <a:endParaRPr kumimoji="0" lang="en-US" sz="1200" b="0" i="0" u="none" strike="noStrike" kern="0" cap="none" spc="0" normalizeH="0" baseline="0" noProof="0" dirty="0" smtClean="0" bmk="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cs typeface="Arial"/>
              </a:endParaRPr>
            </a:p>
            <a:p>
              <a:pPr marL="622300" marR="257897" lvl="4" indent="-211138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EE8F24"/>
                </a:buClr>
                <a:buSzTx/>
                <a:buFont typeface="Wingdings" charset="2"/>
                <a:buChar char="§"/>
                <a:tabLst>
                  <a:tab pos="403225" algn="l"/>
                </a:tabLst>
                <a:defRPr/>
              </a:pPr>
              <a:r>
                <a:rPr kumimoji="0" lang="ru-RU" sz="1200" b="0" i="0" u="none" strike="noStrike" kern="0" cap="none" spc="0" normalizeH="0" baseline="0" noProof="0" dirty="0" smtClean="0" bmk="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cs typeface="Arial"/>
                </a:rPr>
                <a:t>Водоподготовку</a:t>
              </a:r>
              <a:endParaRPr kumimoji="0" lang="en-US" sz="1200" b="0" i="0" u="none" strike="noStrike" kern="0" cap="none" spc="0" normalizeH="0" baseline="0" noProof="0" dirty="0" smtClean="0" bmk="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cs typeface="Arial"/>
              </a:endParaRPr>
            </a:p>
            <a:p>
              <a:pPr marL="622300" marR="257897" lvl="4" indent="-211138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EE8F24"/>
                </a:buClr>
                <a:buSzTx/>
                <a:buFont typeface="Wingdings" charset="2"/>
                <a:buChar char="§"/>
                <a:tabLst>
                  <a:tab pos="403225" algn="l"/>
                </a:tabLst>
                <a:defRPr/>
              </a:pPr>
              <a:r>
                <a:rPr kumimoji="0" lang="ru-RU" sz="1200" b="0" i="0" u="none" strike="noStrike" kern="0" cap="none" spc="0" normalizeH="0" baseline="0" noProof="0" dirty="0" smtClean="0" bmk="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cs typeface="Arial"/>
                </a:rPr>
                <a:t>Систему сбора конденсата</a:t>
              </a:r>
              <a:endParaRPr kumimoji="0" lang="en-US" sz="1200" b="0" i="0" u="none" strike="noStrike" kern="0" cap="none" spc="0" normalizeH="0" baseline="0" noProof="0" dirty="0" smtClean="0" bmk="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cs typeface="Arial"/>
              </a:endParaRPr>
            </a:p>
            <a:p>
              <a:pPr marL="622300" marR="257897" lvl="4" indent="-211138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EE8F24"/>
                </a:buClr>
                <a:buSzTx/>
                <a:buFont typeface="Wingdings" charset="2"/>
                <a:buChar char="§"/>
                <a:tabLst>
                  <a:tab pos="403225" algn="l"/>
                </a:tabLst>
                <a:defRPr/>
              </a:pPr>
              <a:r>
                <a:rPr kumimoji="0" lang="ru-RU" sz="1200" b="0" i="0" u="none" strike="noStrike" kern="0" cap="none" spc="0" normalizeH="0" baseline="0" noProof="0" dirty="0" smtClean="0" bmk="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cs typeface="Arial"/>
                </a:rPr>
                <a:t>Систему энергоснабжения</a:t>
              </a:r>
              <a:endParaRPr kumimoji="0" lang="en-US" sz="1200" b="0" i="0" u="none" strike="noStrike" kern="0" cap="none" spc="0" normalizeH="0" baseline="0" noProof="0" dirty="0" smtClean="0" bmk="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cs typeface="Arial"/>
              </a:endParaRPr>
            </a:p>
            <a:p>
              <a:pPr marL="622300" marR="257897" lvl="4" indent="-211138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E8F24"/>
                </a:buClr>
                <a:buSzTx/>
                <a:buFont typeface="Wingdings" charset="2"/>
                <a:buChar char="§"/>
                <a:tabLst>
                  <a:tab pos="403225" algn="l"/>
                </a:tabLst>
                <a:defRPr/>
              </a:pPr>
              <a:r>
                <a:rPr kumimoji="0" lang="ru-RU" sz="1200" b="0" i="0" u="none" strike="noStrike" kern="0" cap="none" spc="0" normalizeH="0" baseline="0" noProof="0" dirty="0" smtClean="0" bmk="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cs typeface="Arial"/>
                </a:rPr>
                <a:t>Инфраструктуру площадки</a:t>
              </a:r>
              <a:endParaRPr kumimoji="0" lang="en-US" sz="1200" b="0" i="0" u="none" strike="noStrike" kern="0" cap="none" spc="0" normalizeH="0" baseline="0" noProof="0" dirty="0" smtClean="0" bmk="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cs typeface="Arial"/>
              </a:endParaRPr>
            </a:p>
            <a:p>
              <a:pPr marL="314325" marR="257897" lvl="1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E8F24"/>
                </a:buClr>
                <a:buSzTx/>
                <a:buFont typeface="AndaleMono" charset="0"/>
                <a:buChar char="■"/>
                <a:tabLst>
                  <a:tab pos="403225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Проект систем АСУ ТП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 для АЭС и их интеграция с АСУ ТП Ядерного острова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  <a:p>
              <a:pPr marL="314325" marR="257897" lvl="1" indent="-309563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E8F24"/>
                </a:buClr>
                <a:buSzTx/>
                <a:buFont typeface="AndaleMono" charset="0"/>
                <a:buChar char="■"/>
                <a:tabLst>
                  <a:tab pos="403225" algn="l"/>
                </a:tabLst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  <a:latin typeface="+mn-lt"/>
                </a:rPr>
                <a:t>Управление строительством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6016" y="1268413"/>
              <a:ext cx="4032697" cy="427979"/>
            </a:xfrm>
            <a:prstGeom prst="rect">
              <a:avLst/>
            </a:prstGeom>
            <a:solidFill>
              <a:srgbClr val="EE8F24"/>
            </a:solidFill>
          </p:spPr>
          <p:txBody>
            <a:bodyPr wrap="square" lIns="0" tIns="108000" rIns="0" bIns="72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100" normalizeH="0" baseline="0" noProof="0" dirty="0" smtClean="0">
                  <a:ln>
                    <a:noFill/>
                  </a:ln>
                  <a:solidFill>
                    <a:srgbClr val="00327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Внешние Поставщики</a:t>
              </a:r>
              <a:endParaRPr kumimoji="0" lang="en-US" sz="16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272">
                    <a:lumMod val="75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72000" y="5611306"/>
              <a:ext cx="41767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Международная часть </a:t>
              </a:r>
              <a:r>
                <a:rPr lang="ru-RU" kern="0" dirty="0">
                  <a:solidFill>
                    <a:srgbClr val="003272"/>
                  </a:solidFill>
                </a:rPr>
                <a:t>по управлению цепочкой поставок 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grpSp>
          <p:nvGrpSpPr>
            <p:cNvPr id="29" name="Group 6"/>
            <p:cNvGrpSpPr/>
            <p:nvPr/>
          </p:nvGrpSpPr>
          <p:grpSpPr>
            <a:xfrm>
              <a:off x="4571782" y="4531186"/>
              <a:ext cx="4176932" cy="1016584"/>
              <a:chOff x="4571782" y="4531186"/>
              <a:chExt cx="4176932" cy="1016584"/>
            </a:xfrm>
          </p:grpSpPr>
          <p:sp>
            <p:nvSpPr>
              <p:cNvPr id="30" name="Freeform 41"/>
              <p:cNvSpPr/>
              <p:nvPr/>
            </p:nvSpPr>
            <p:spPr>
              <a:xfrm>
                <a:off x="4571782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8F24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260557" tIns="50673" rIns="209883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31" name="Freeform 42"/>
              <p:cNvSpPr/>
              <p:nvPr/>
            </p:nvSpPr>
            <p:spPr>
              <a:xfrm>
                <a:off x="5596917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A549"/>
              </a:solidFill>
              <a:ln>
                <a:noFill/>
              </a:ln>
              <a:effectLst/>
            </p:spPr>
            <p:txBody>
              <a:bodyPr spcFirstLastPara="0" vert="horz" wrap="square" lIns="260557" tIns="50673" rIns="209883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32" name="Freeform 43"/>
              <p:cNvSpPr/>
              <p:nvPr/>
            </p:nvSpPr>
            <p:spPr>
              <a:xfrm>
                <a:off x="6622053" y="4531186"/>
                <a:ext cx="1138781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734" h="369093">
                    <a:moveTo>
                      <a:pt x="0" y="0"/>
                    </a:moveTo>
                    <a:lnTo>
                      <a:pt x="738188" y="0"/>
                    </a:lnTo>
                    <a:lnTo>
                      <a:pt x="922734" y="184547"/>
                    </a:lnTo>
                    <a:lnTo>
                      <a:pt x="738188" y="369093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8F24"/>
              </a:solidFill>
              <a:ln>
                <a:noFill/>
              </a:ln>
              <a:effectLst/>
            </p:spPr>
            <p:txBody>
              <a:bodyPr spcFirstLastPara="0" vert="horz" wrap="square" lIns="260557" tIns="50673" rIns="209883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33" name="Freeform 44"/>
              <p:cNvSpPr/>
              <p:nvPr/>
            </p:nvSpPr>
            <p:spPr>
              <a:xfrm>
                <a:off x="7647186" y="4531186"/>
                <a:ext cx="1101278" cy="576064"/>
              </a:xfrm>
              <a:custGeom>
                <a:avLst/>
                <a:gdLst>
                  <a:gd name="connsiteX0" fmla="*/ 0 w 922734"/>
                  <a:gd name="connsiteY0" fmla="*/ 0 h 369093"/>
                  <a:gd name="connsiteX1" fmla="*/ 738188 w 922734"/>
                  <a:gd name="connsiteY1" fmla="*/ 0 h 369093"/>
                  <a:gd name="connsiteX2" fmla="*/ 922734 w 922734"/>
                  <a:gd name="connsiteY2" fmla="*/ 184547 h 369093"/>
                  <a:gd name="connsiteX3" fmla="*/ 738188 w 922734"/>
                  <a:gd name="connsiteY3" fmla="*/ 369093 h 369093"/>
                  <a:gd name="connsiteX4" fmla="*/ 0 w 922734"/>
                  <a:gd name="connsiteY4" fmla="*/ 369093 h 369093"/>
                  <a:gd name="connsiteX5" fmla="*/ 184547 w 922734"/>
                  <a:gd name="connsiteY5" fmla="*/ 184547 h 369093"/>
                  <a:gd name="connsiteX6" fmla="*/ 0 w 922734"/>
                  <a:gd name="connsiteY6" fmla="*/ 0 h 369093"/>
                  <a:gd name="connsiteX0" fmla="*/ 0 w 738188"/>
                  <a:gd name="connsiteY0" fmla="*/ 0 h 369093"/>
                  <a:gd name="connsiteX1" fmla="*/ 738188 w 738188"/>
                  <a:gd name="connsiteY1" fmla="*/ 0 h 369093"/>
                  <a:gd name="connsiteX2" fmla="*/ 738188 w 738188"/>
                  <a:gd name="connsiteY2" fmla="*/ 369093 h 369093"/>
                  <a:gd name="connsiteX3" fmla="*/ 0 w 738188"/>
                  <a:gd name="connsiteY3" fmla="*/ 369093 h 369093"/>
                  <a:gd name="connsiteX4" fmla="*/ 184547 w 738188"/>
                  <a:gd name="connsiteY4" fmla="*/ 184547 h 369093"/>
                  <a:gd name="connsiteX5" fmla="*/ 0 w 738188"/>
                  <a:gd name="connsiteY5" fmla="*/ 0 h 369093"/>
                  <a:gd name="connsiteX0" fmla="*/ 0 w 954088"/>
                  <a:gd name="connsiteY0" fmla="*/ 0 h 369093"/>
                  <a:gd name="connsiteX1" fmla="*/ 954088 w 954088"/>
                  <a:gd name="connsiteY1" fmla="*/ 0 h 369093"/>
                  <a:gd name="connsiteX2" fmla="*/ 738188 w 954088"/>
                  <a:gd name="connsiteY2" fmla="*/ 369093 h 369093"/>
                  <a:gd name="connsiteX3" fmla="*/ 0 w 954088"/>
                  <a:gd name="connsiteY3" fmla="*/ 369093 h 369093"/>
                  <a:gd name="connsiteX4" fmla="*/ 184547 w 954088"/>
                  <a:gd name="connsiteY4" fmla="*/ 184547 h 369093"/>
                  <a:gd name="connsiteX5" fmla="*/ 0 w 954088"/>
                  <a:gd name="connsiteY5" fmla="*/ 0 h 369093"/>
                  <a:gd name="connsiteX0" fmla="*/ 0 w 954088"/>
                  <a:gd name="connsiteY0" fmla="*/ 0 h 369093"/>
                  <a:gd name="connsiteX1" fmla="*/ 954088 w 954088"/>
                  <a:gd name="connsiteY1" fmla="*/ 0 h 369093"/>
                  <a:gd name="connsiteX2" fmla="*/ 954088 w 954088"/>
                  <a:gd name="connsiteY2" fmla="*/ 369093 h 369093"/>
                  <a:gd name="connsiteX3" fmla="*/ 0 w 954088"/>
                  <a:gd name="connsiteY3" fmla="*/ 369093 h 369093"/>
                  <a:gd name="connsiteX4" fmla="*/ 184547 w 954088"/>
                  <a:gd name="connsiteY4" fmla="*/ 184547 h 369093"/>
                  <a:gd name="connsiteX5" fmla="*/ 0 w 954088"/>
                  <a:gd name="connsiteY5" fmla="*/ 0 h 369093"/>
                  <a:gd name="connsiteX0" fmla="*/ 0 w 954088"/>
                  <a:gd name="connsiteY0" fmla="*/ 0 h 369093"/>
                  <a:gd name="connsiteX1" fmla="*/ 892345 w 954088"/>
                  <a:gd name="connsiteY1" fmla="*/ 0 h 369093"/>
                  <a:gd name="connsiteX2" fmla="*/ 954088 w 954088"/>
                  <a:gd name="connsiteY2" fmla="*/ 369093 h 369093"/>
                  <a:gd name="connsiteX3" fmla="*/ 0 w 954088"/>
                  <a:gd name="connsiteY3" fmla="*/ 369093 h 369093"/>
                  <a:gd name="connsiteX4" fmla="*/ 184547 w 954088"/>
                  <a:gd name="connsiteY4" fmla="*/ 184547 h 369093"/>
                  <a:gd name="connsiteX5" fmla="*/ 0 w 954088"/>
                  <a:gd name="connsiteY5" fmla="*/ 0 h 369093"/>
                  <a:gd name="connsiteX0" fmla="*/ 0 w 892345"/>
                  <a:gd name="connsiteY0" fmla="*/ 0 h 369093"/>
                  <a:gd name="connsiteX1" fmla="*/ 892345 w 892345"/>
                  <a:gd name="connsiteY1" fmla="*/ 0 h 369093"/>
                  <a:gd name="connsiteX2" fmla="*/ 892345 w 892345"/>
                  <a:gd name="connsiteY2" fmla="*/ 367059 h 369093"/>
                  <a:gd name="connsiteX3" fmla="*/ 0 w 892345"/>
                  <a:gd name="connsiteY3" fmla="*/ 369093 h 369093"/>
                  <a:gd name="connsiteX4" fmla="*/ 184547 w 892345"/>
                  <a:gd name="connsiteY4" fmla="*/ 184547 h 369093"/>
                  <a:gd name="connsiteX5" fmla="*/ 0 w 892345"/>
                  <a:gd name="connsiteY5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345" h="369093">
                    <a:moveTo>
                      <a:pt x="0" y="0"/>
                    </a:moveTo>
                    <a:lnTo>
                      <a:pt x="892345" y="0"/>
                    </a:lnTo>
                    <a:lnTo>
                      <a:pt x="892345" y="367059"/>
                    </a:lnTo>
                    <a:lnTo>
                      <a:pt x="0" y="369093"/>
                    </a:lnTo>
                    <a:lnTo>
                      <a:pt x="184547" y="184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7304"/>
              </a:solidFill>
              <a:ln>
                <a:noFill/>
              </a:ln>
              <a:effectLst/>
            </p:spPr>
            <p:txBody>
              <a:bodyPr spcFirstLastPara="0" vert="horz" wrap="square" lIns="101346" tIns="50673" rIns="117610" bIns="50673" numCol="1" spcCol="1270" anchor="ctr" anchorCtr="0">
                <a:noAutofit/>
              </a:bodyPr>
              <a:lstStyle/>
              <a:p>
                <a:pPr marL="0" marR="0" lvl="0" indent="0" algn="ctr" defTabSz="8445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sp>
            <p:nvSpPr>
              <p:cNvPr id="34" name="Left Brace 46"/>
              <p:cNvSpPr/>
              <p:nvPr/>
            </p:nvSpPr>
            <p:spPr>
              <a:xfrm rot="16200000">
                <a:off x="6476102" y="3275159"/>
                <a:ext cx="368511" cy="4176712"/>
              </a:xfrm>
              <a:prstGeom prst="leftBrace">
                <a:avLst>
                  <a:gd name="adj1" fmla="val 54975"/>
                  <a:gd name="adj2" fmla="val 50455"/>
                </a:avLst>
              </a:prstGeom>
              <a:noFill/>
              <a:ln w="12700" cap="flat" cmpd="sng" algn="ctr">
                <a:solidFill>
                  <a:srgbClr val="EE8F24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1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000" b="1" dirty="0" smtClean="0"/>
              <a:t>3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sz="2000" b="1" dirty="0" smtClean="0"/>
              <a:t>Процесс квалификации поставщиков оборудования </a:t>
            </a:r>
            <a:r>
              <a:rPr lang="en-US" sz="2000" b="1" dirty="0"/>
              <a:t>1–3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классов безопасности</a:t>
            </a:r>
            <a:endParaRPr lang="ru-RU" sz="1800" dirty="0"/>
          </a:p>
        </p:txBody>
      </p:sp>
      <p:grpSp>
        <p:nvGrpSpPr>
          <p:cNvPr id="54" name="Group 2"/>
          <p:cNvGrpSpPr/>
          <p:nvPr/>
        </p:nvGrpSpPr>
        <p:grpSpPr>
          <a:xfrm>
            <a:off x="680224" y="1213342"/>
            <a:ext cx="1763126" cy="4752528"/>
            <a:chOff x="395288" y="1268760"/>
            <a:chExt cx="1528948" cy="475252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95288" y="1268760"/>
              <a:ext cx="1528948" cy="4752528"/>
            </a:xfrm>
            <a:prstGeom prst="rect">
              <a:avLst/>
            </a:prstGeom>
            <a:solidFill>
              <a:srgbClr val="025EA1">
                <a:lumMod val="20000"/>
                <a:lumOff val="80000"/>
                <a:alpha val="46000"/>
              </a:srgb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08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Шаг 1</a:t>
              </a:r>
              <a:r>
                <a:rPr kumimoji="0" lang="en-US" sz="13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/>
              </a:r>
              <a:br>
                <a:rPr kumimoji="0" lang="en-US" sz="13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</a:br>
              <a:r>
                <a:rPr kumimoji="0" lang="ru-RU" sz="13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Проектные компании</a:t>
              </a:r>
              <a:r>
                <a:rPr kumimoji="0" lang="ru-RU" sz="1300" b="0" i="0" u="none" strike="noStrike" kern="0" cap="none" spc="20" normalizeH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и Поставщики</a:t>
              </a:r>
              <a:endParaRPr kumimoji="0" lang="en-US" sz="1300" b="0" i="0" u="none" strike="noStrike" kern="0" cap="none" spc="20" normalizeH="0" baseline="0" noProof="0" dirty="0" smtClean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cxnSp>
          <p:nvCxnSpPr>
            <p:cNvPr id="56" name="Прямая со стрелкой 23"/>
            <p:cNvCxnSpPr/>
            <p:nvPr/>
          </p:nvCxnSpPr>
          <p:spPr>
            <a:xfrm flipH="1">
              <a:off x="1159762" y="4293319"/>
              <a:ext cx="1" cy="1008000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sp>
          <p:nvSpPr>
            <p:cNvPr id="57" name="Прямоугольник 56"/>
            <p:cNvSpPr/>
            <p:nvPr/>
          </p:nvSpPr>
          <p:spPr>
            <a:xfrm>
              <a:off x="529762" y="2204864"/>
              <a:ext cx="1260000" cy="2232249"/>
            </a:xfrm>
            <a:prstGeom prst="rect">
              <a:avLst/>
            </a:prstGeom>
            <a:solidFill>
              <a:srgbClr val="F8CF4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Ответственные части.</a:t>
              </a:r>
              <a:r>
                <a:rPr kumimoji="0" lang="ru-RU" sz="1200" b="0" i="0" u="none" strike="noStrike" kern="0" cap="none" spc="20" normalizeH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</a:t>
              </a:r>
            </a:p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spc="20" baseline="0" dirty="0" smtClean="0">
                  <a:solidFill>
                    <a:srgbClr val="414142">
                      <a:lumMod val="75000"/>
                    </a:srgbClr>
                  </a:solidFill>
                  <a:ea typeface="Myriad Pro" charset="0"/>
                  <a:cs typeface="Myriad Pro" charset="0"/>
                </a:rPr>
                <a:t>Подписание</a:t>
              </a:r>
              <a:r>
                <a:rPr lang="ru-RU" sz="1200" kern="0" spc="20" dirty="0" smtClean="0">
                  <a:solidFill>
                    <a:srgbClr val="414142">
                      <a:lumMod val="75000"/>
                    </a:srgbClr>
                  </a:solidFill>
                  <a:ea typeface="Myriad Pro" charset="0"/>
                  <a:cs typeface="Myriad Pro" charset="0"/>
                </a:rPr>
                <a:t> контрактов на поставку.</a:t>
              </a:r>
              <a:endParaRPr kumimoji="0" lang="en-US" sz="1200" b="0" i="0" u="none" strike="noStrike" kern="0" cap="none" spc="20" normalizeH="0" baseline="0" noProof="0" dirty="0" smtClean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29762" y="5301208"/>
              <a:ext cx="1260000" cy="576064"/>
            </a:xfrm>
            <a:prstGeom prst="rect">
              <a:avLst/>
            </a:prstGeom>
            <a:solidFill>
              <a:srgbClr val="CB232C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Отлагательное условие</a:t>
              </a:r>
            </a:p>
          </p:txBody>
        </p:sp>
      </p:grpSp>
      <p:grpSp>
        <p:nvGrpSpPr>
          <p:cNvPr id="59" name="Group 20"/>
          <p:cNvGrpSpPr/>
          <p:nvPr/>
        </p:nvGrpSpPr>
        <p:grpSpPr>
          <a:xfrm>
            <a:off x="2288278" y="1213342"/>
            <a:ext cx="6933780" cy="4752528"/>
            <a:chOff x="1774813" y="1268760"/>
            <a:chExt cx="5650940" cy="4752528"/>
          </a:xfrm>
        </p:grpSpPr>
        <p:sp>
          <p:nvSpPr>
            <p:cNvPr id="60" name="Прямоугольник 13"/>
            <p:cNvSpPr/>
            <p:nvPr/>
          </p:nvSpPr>
          <p:spPr>
            <a:xfrm>
              <a:off x="2079306" y="1268760"/>
              <a:ext cx="5346447" cy="4752528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08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40000"/>
                </a:spcBef>
                <a:spcAft>
                  <a:spcPct val="20000"/>
                </a:spcAft>
                <a:defRPr/>
              </a:pPr>
              <a:r>
                <a:rPr lang="ru-RU" sz="1400" b="1" kern="0" spc="20" dirty="0">
                  <a:solidFill>
                    <a:srgbClr val="003272"/>
                  </a:solidFill>
                  <a:ea typeface="Myriad Pro" charset="0"/>
                  <a:cs typeface="Myriad Pro" charset="0"/>
                </a:rPr>
                <a:t>Шаг 2</a:t>
              </a:r>
              <a:r>
                <a:rPr kumimoji="0" lang="en-US" sz="1400" b="1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/>
              </a:r>
              <a:br>
                <a:rPr kumimoji="0" lang="en-US" sz="1400" b="1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</a:br>
              <a:r>
                <a:rPr kumimoji="0" lang="en-US" sz="1400" b="1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</a:t>
              </a:r>
              <a:r>
                <a:rPr kumimoji="0" lang="ru-RU" sz="1400" b="1" i="0" u="none" strike="noStrike" kern="0" cap="none" spc="20" normalizeH="0" baseline="0" noProof="0" dirty="0" smtClean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Проектные компании и Национальные ядерные агентства</a:t>
              </a:r>
              <a:endParaRPr kumimoji="0" lang="ru-RU" sz="1400" b="0" i="0" u="none" strike="noStrike" kern="0" cap="none" spc="20" normalizeH="0" baseline="0" noProof="0" dirty="0" smtClean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072204" y="2204864"/>
              <a:ext cx="3222651" cy="3672408"/>
            </a:xfrm>
            <a:prstGeom prst="rect">
              <a:avLst/>
            </a:prstGeom>
            <a:solidFill>
              <a:srgbClr val="4596D1">
                <a:lumMod val="60000"/>
                <a:lumOff val="40000"/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20" normalizeH="0" baseline="0" noProof="0" dirty="0" smtClean="0">
                <a:ln>
                  <a:noFill/>
                </a:ln>
                <a:solidFill>
                  <a:srgbClr val="003594">
                    <a:lumMod val="50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266810" y="2204864"/>
              <a:ext cx="1599369" cy="3672408"/>
            </a:xfrm>
            <a:prstGeom prst="rect">
              <a:avLst/>
            </a:prstGeom>
            <a:solidFill>
              <a:srgbClr val="4596D1">
                <a:lumMod val="60000"/>
                <a:lumOff val="40000"/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20" normalizeH="0" baseline="0" noProof="0" dirty="0" smtClean="0">
                <a:ln>
                  <a:noFill/>
                </a:ln>
                <a:solidFill>
                  <a:srgbClr val="003594">
                    <a:lumMod val="50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375761" y="2348880"/>
              <a:ext cx="1512168" cy="7920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36000" bIns="36000"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Квалификационная оценка Проектной компанией</a:t>
              </a:r>
              <a:endParaRPr kumimoji="0" lang="en-US" sz="1400" b="0" i="0" u="none" strike="noStrike" kern="0" cap="none" spc="20" normalizeH="0" baseline="0" noProof="0" dirty="0" smtClean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cxnSp>
          <p:nvCxnSpPr>
            <p:cNvPr id="64" name="Прямая со стрелкой 63"/>
            <p:cNvCxnSpPr>
              <a:stCxn id="58" idx="3"/>
            </p:cNvCxnSpPr>
            <p:nvPr/>
          </p:nvCxnSpPr>
          <p:spPr>
            <a:xfrm>
              <a:off x="1774813" y="5589240"/>
              <a:ext cx="3978266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5256201" y="3745580"/>
              <a:ext cx="496878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cxnSp>
          <p:nvCxnSpPr>
            <p:cNvPr id="66" name="Прямая со стрелкой 65"/>
            <p:cNvCxnSpPr/>
            <p:nvPr/>
          </p:nvCxnSpPr>
          <p:spPr>
            <a:xfrm>
              <a:off x="1774813" y="3657262"/>
              <a:ext cx="60094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cxnSp>
          <p:nvCxnSpPr>
            <p:cNvPr id="67" name="Прямая со стрелкой 23"/>
            <p:cNvCxnSpPr/>
            <p:nvPr/>
          </p:nvCxnSpPr>
          <p:spPr>
            <a:xfrm flipV="1">
              <a:off x="4912641" y="4149472"/>
              <a:ext cx="0" cy="418690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cxnSp>
          <p:nvCxnSpPr>
            <p:cNvPr id="68" name="Straight Connector 82"/>
            <p:cNvCxnSpPr/>
            <p:nvPr/>
          </p:nvCxnSpPr>
          <p:spPr>
            <a:xfrm>
              <a:off x="3077445" y="4149800"/>
              <a:ext cx="0" cy="431800"/>
            </a:xfrm>
            <a:prstGeom prst="line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sp>
          <p:nvSpPr>
            <p:cNvPr id="69" name="Прямоугольник 68"/>
            <p:cNvSpPr/>
            <p:nvPr/>
          </p:nvSpPr>
          <p:spPr>
            <a:xfrm>
              <a:off x="5753079" y="3284984"/>
              <a:ext cx="1418288" cy="2448273"/>
            </a:xfrm>
            <a:prstGeom prst="rect">
              <a:avLst/>
            </a:prstGeom>
            <a:solidFill>
              <a:srgbClr val="EE8F2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Выдача ядерного квалификационного аттестата </a:t>
              </a:r>
              <a:r>
                <a:rPr kumimoji="0" lang="ru-RU" sz="1200" b="0" i="0" u="none" strike="noStrike" kern="0" cap="none" spc="20" normalizeH="0" baseline="0" noProof="0" dirty="0" err="1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соответствуюим</a:t>
              </a: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Национальным </a:t>
              </a: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Регулятором</a:t>
              </a:r>
              <a:endParaRPr kumimoji="0" lang="en-US" sz="1200" b="0" i="0" u="none" strike="noStrike" kern="0" cap="none" spc="20" normalizeH="0" baseline="0" noProof="0" dirty="0" smtClean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411696" y="3284984"/>
              <a:ext cx="1333505" cy="864488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spc="20" dirty="0" smtClean="0">
                  <a:solidFill>
                    <a:prstClr val="white"/>
                  </a:solidFill>
                  <a:ea typeface="Myriad Pro" charset="0"/>
                  <a:cs typeface="Myriad Pro" charset="0"/>
                </a:rPr>
                <a:t>Аудит производственных возможностей</a:t>
              </a:r>
              <a:endParaRPr kumimoji="0" lang="en-US" sz="1200" b="0" i="0" u="none" strike="noStrike" kern="0" cap="none" spc="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180778" y="4568161"/>
              <a:ext cx="1401190" cy="863601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Оценка Аудиторского заключения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180778" y="3284840"/>
              <a:ext cx="1401190" cy="865358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Аудит квалификации</a:t>
              </a:r>
              <a:r>
                <a:rPr kumimoji="0" lang="ru-RU" sz="1200" b="0" i="0" u="none" strike="noStrike" kern="0" cap="none" spc="2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поставщиков Регулятором</a:t>
              </a:r>
              <a:endParaRPr kumimoji="0" lang="en-US" sz="1200" b="0" i="0" u="none" strike="noStrike" kern="0" cap="none" spc="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375761" y="4581600"/>
              <a:ext cx="1369440" cy="863997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2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Аудиторское заключение для Национального</a:t>
              </a:r>
              <a:r>
                <a:rPr kumimoji="0" lang="ru-RU" sz="1200" b="0" i="0" u="none" strike="noStrike" kern="0" cap="none" spc="2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 Регулятора</a:t>
              </a:r>
              <a:endParaRPr kumimoji="0" lang="en-US" sz="1200" b="0" i="0" u="none" strike="noStrike" kern="0" cap="none" spc="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sp>
          <p:nvSpPr>
            <p:cNvPr id="74" name="Прямоугольник 11"/>
            <p:cNvSpPr/>
            <p:nvPr/>
          </p:nvSpPr>
          <p:spPr>
            <a:xfrm>
              <a:off x="4680016" y="2348880"/>
              <a:ext cx="1872208" cy="7920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36000" bIns="36000" rtlCol="0" anchor="ctr"/>
            <a:lstStyle/>
            <a:p>
              <a:pPr lvl="0" algn="ctr" defTabSz="685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kern="0" spc="20" dirty="0">
                  <a:solidFill>
                    <a:srgbClr val="414142">
                      <a:lumMod val="75000"/>
                    </a:srgbClr>
                  </a:solidFill>
                  <a:ea typeface="Myriad Pro" charset="0"/>
                  <a:cs typeface="Myriad Pro" charset="0"/>
                </a:rPr>
                <a:t>Квалификационная оценка </a:t>
              </a:r>
              <a:r>
                <a:rPr lang="ru-RU" sz="1400" kern="0" spc="20" dirty="0" smtClean="0">
                  <a:solidFill>
                    <a:srgbClr val="414142">
                      <a:lumMod val="75000"/>
                    </a:srgbClr>
                  </a:solidFill>
                  <a:ea typeface="Myriad Pro" charset="0"/>
                  <a:cs typeface="Myriad Pro" charset="0"/>
                </a:rPr>
                <a:t>Национальным Регулятором</a:t>
              </a:r>
              <a:endParaRPr kumimoji="0" lang="en-US" sz="1400" b="0" i="0" u="none" strike="noStrike" kern="0" cap="none" spc="20" normalizeH="0" baseline="0" noProof="0" dirty="0" smtClean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  <p:cxnSp>
          <p:nvCxnSpPr>
            <p:cNvPr id="75" name="Прямая со стрелкой 74"/>
            <p:cNvCxnSpPr>
              <a:endCxn id="71" idx="1"/>
            </p:cNvCxnSpPr>
            <p:nvPr/>
          </p:nvCxnSpPr>
          <p:spPr>
            <a:xfrm flipV="1">
              <a:off x="3677944" y="4999962"/>
              <a:ext cx="502834" cy="26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</p:grpSp>
      <p:grpSp>
        <p:nvGrpSpPr>
          <p:cNvPr id="76" name="Group 4"/>
          <p:cNvGrpSpPr/>
          <p:nvPr/>
        </p:nvGrpSpPr>
        <p:grpSpPr>
          <a:xfrm>
            <a:off x="8909924" y="1213342"/>
            <a:ext cx="1829719" cy="4752528"/>
            <a:chOff x="7173477" y="1268760"/>
            <a:chExt cx="1575236" cy="4752528"/>
          </a:xfrm>
        </p:grpSpPr>
        <p:cxnSp>
          <p:nvCxnSpPr>
            <p:cNvPr id="77" name="Прямая со стрелкой 76"/>
            <p:cNvCxnSpPr/>
            <p:nvPr/>
          </p:nvCxnSpPr>
          <p:spPr>
            <a:xfrm>
              <a:off x="7173477" y="4437113"/>
              <a:ext cx="47339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sp>
          <p:nvSpPr>
            <p:cNvPr id="78" name="Прямоугольник 77"/>
            <p:cNvSpPr/>
            <p:nvPr/>
          </p:nvSpPr>
          <p:spPr>
            <a:xfrm>
              <a:off x="7646873" y="1268760"/>
              <a:ext cx="1101840" cy="4752528"/>
            </a:xfrm>
            <a:prstGeom prst="rect">
              <a:avLst/>
            </a:prstGeom>
            <a:solidFill>
              <a:srgbClr val="4A9B4A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0" bIns="360000" rtlCol="0" anchor="ctr"/>
            <a:lstStyle/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2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yriad Pro" charset="0"/>
                  <a:cs typeface="Myriad Pro" charset="0"/>
                </a:rPr>
                <a:t>Поставка продукции</a:t>
              </a:r>
              <a:endParaRPr kumimoji="0" lang="en-US" sz="1500" b="0" i="0" u="none" strike="noStrike" kern="0" cap="none" spc="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yriad Pro" charset="0"/>
                <a:cs typeface="Myria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0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000" b="1" dirty="0" smtClean="0"/>
              <a:t>4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sz="2000" b="1" dirty="0"/>
              <a:t>Процесс квалификации поставщиков оборудования </a:t>
            </a:r>
            <a:r>
              <a:rPr lang="ru-RU" sz="2000" b="1" dirty="0" smtClean="0"/>
              <a:t>4 класса безопасности</a:t>
            </a:r>
            <a:endParaRPr lang="ru-RU" sz="2000" b="1" dirty="0"/>
          </a:p>
        </p:txBody>
      </p:sp>
      <p:grpSp>
        <p:nvGrpSpPr>
          <p:cNvPr id="15" name="Group 1"/>
          <p:cNvGrpSpPr/>
          <p:nvPr/>
        </p:nvGrpSpPr>
        <p:grpSpPr>
          <a:xfrm>
            <a:off x="914402" y="1285042"/>
            <a:ext cx="5319130" cy="4752875"/>
            <a:chOff x="1403648" y="1268413"/>
            <a:chExt cx="3699856" cy="4752875"/>
          </a:xfrm>
        </p:grpSpPr>
        <p:sp>
          <p:nvSpPr>
            <p:cNvPr id="16" name="TextBox 15"/>
            <p:cNvSpPr txBox="1"/>
            <p:nvPr/>
          </p:nvSpPr>
          <p:spPr>
            <a:xfrm>
              <a:off x="1403648" y="1268413"/>
              <a:ext cx="3699856" cy="4752875"/>
            </a:xfrm>
            <a:prstGeom prst="rect">
              <a:avLst/>
            </a:prstGeom>
            <a:solidFill>
              <a:srgbClr val="025EA1">
                <a:lumMod val="20000"/>
                <a:lumOff val="80000"/>
                <a:alpha val="40000"/>
              </a:srgb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1600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ctr">
                <a:spcBef>
                  <a:spcPct val="40000"/>
                </a:spcBef>
                <a:spcAft>
                  <a:spcPct val="20000"/>
                </a:spcAft>
                <a:defRPr sz="1400" b="1">
                  <a:solidFill>
                    <a:schemeClr val="tx2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3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latin typeface="+mn-lt"/>
                </a:rPr>
                <a:t>Проектные компании и Поставщики</a:t>
              </a:r>
              <a:endParaRPr kumimoji="0" lang="ru-RU" sz="1600" b="0" i="0" u="none" strike="noStrike" kern="0" cap="none" spc="30" normalizeH="0" baseline="0" noProof="0" dirty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61388" y="2204865"/>
              <a:ext cx="3384376" cy="3600400"/>
            </a:xfrm>
            <a:prstGeom prst="rect">
              <a:avLst/>
            </a:prstGeom>
            <a:solidFill>
              <a:srgbClr val="4596D1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tIns="216000" rtlCol="0" anchor="t" anchorCtr="0"/>
            <a:lstStyle>
              <a:defPPr>
                <a:defRPr lang="ru-RU"/>
              </a:defPPr>
              <a:lvl1pPr algn="ctr" defTabSz="685647">
                <a:defRPr sz="1200">
                  <a:solidFill>
                    <a:srgbClr val="003594">
                      <a:lumMod val="50000"/>
                    </a:srgbClr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30" normalizeH="0" baseline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latin typeface="+mn-lt"/>
                </a:rPr>
                <a:t>Квалификационная</a:t>
              </a:r>
              <a:r>
                <a:rPr kumimoji="0" lang="ru-RU" sz="1600" b="0" i="0" u="none" strike="noStrike" kern="0" cap="none" spc="30" normalizeH="0" noProof="0" dirty="0" smtClean="0">
                  <a:ln>
                    <a:noFill/>
                  </a:ln>
                  <a:solidFill>
                    <a:srgbClr val="414142">
                      <a:lumMod val="75000"/>
                    </a:srgbClr>
                  </a:solidFill>
                  <a:effectLst/>
                  <a:uLnTx/>
                  <a:uFillTx/>
                  <a:latin typeface="+mn-lt"/>
                </a:rPr>
                <a:t> оценка</a:t>
              </a:r>
              <a:endParaRPr kumimoji="0" lang="ru-RU" sz="1600" b="0" i="0" u="none" strike="noStrike" kern="0" cap="none" spc="30" normalizeH="0" baseline="0" noProof="0" dirty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3688" y="2924944"/>
              <a:ext cx="1257952" cy="998961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algn="ctr" defTabSz="685647">
                <a:defRPr sz="1300">
                  <a:solidFill>
                    <a:prstClr val="white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kern="0" spc="30" dirty="0">
                  <a:latin typeface="+mn-lt"/>
                </a:rPr>
                <a:t>Аудит </a:t>
              </a:r>
              <a:r>
                <a:rPr lang="ru-RU" sz="1400" kern="0" spc="30" dirty="0" smtClean="0">
                  <a:latin typeface="+mn-lt"/>
                </a:rPr>
                <a:t>производственных возможностей</a:t>
              </a:r>
              <a:endParaRPr kumimoji="0" lang="ru-RU" sz="14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3688" y="4598022"/>
              <a:ext cx="2988000" cy="998961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Ins="72000" rtlCol="0" anchor="ctr"/>
            <a:lstStyle>
              <a:defPPr>
                <a:defRPr lang="ru-RU"/>
              </a:defPPr>
              <a:lvl1pPr algn="ctr" defTabSz="685647">
                <a:defRPr sz="1300">
                  <a:solidFill>
                    <a:prstClr val="white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3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Согласование производственных возможностей</a:t>
              </a:r>
              <a:endParaRPr kumimoji="0" lang="ru-RU" sz="14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0" name="Прямая со стрелкой 26"/>
            <p:cNvCxnSpPr/>
            <p:nvPr/>
          </p:nvCxnSpPr>
          <p:spPr>
            <a:xfrm>
              <a:off x="3253576" y="3673320"/>
              <a:ext cx="0" cy="917999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491880" y="2924944"/>
              <a:ext cx="1257952" cy="998961"/>
            </a:xfrm>
            <a:prstGeom prst="rect">
              <a:avLst/>
            </a:prstGeom>
            <a:solidFill>
              <a:srgbClr val="025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algn="ctr" defTabSz="685647">
                <a:defRPr sz="1300">
                  <a:solidFill>
                    <a:prstClr val="white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3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Визит на производственную площадку</a:t>
              </a:r>
              <a:endParaRPr kumimoji="0" lang="ru-RU" sz="14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2" name="Straight Connector 5"/>
            <p:cNvCxnSpPr/>
            <p:nvPr/>
          </p:nvCxnSpPr>
          <p:spPr>
            <a:xfrm>
              <a:off x="2987824" y="3673320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</a:ln>
            <a:effectLst/>
          </p:spPr>
        </p:cxnSp>
      </p:grpSp>
      <p:grpSp>
        <p:nvGrpSpPr>
          <p:cNvPr id="23" name="Group 3"/>
          <p:cNvGrpSpPr/>
          <p:nvPr/>
        </p:nvGrpSpPr>
        <p:grpSpPr>
          <a:xfrm>
            <a:off x="5725073" y="1285041"/>
            <a:ext cx="2988664" cy="4752875"/>
            <a:chOff x="4751688" y="1296882"/>
            <a:chExt cx="2988664" cy="4752875"/>
          </a:xfrm>
        </p:grpSpPr>
        <p:sp>
          <p:nvSpPr>
            <p:cNvPr id="24" name="TextBox 23"/>
            <p:cNvSpPr txBox="1"/>
            <p:nvPr/>
          </p:nvSpPr>
          <p:spPr>
            <a:xfrm>
              <a:off x="5621484" y="1296882"/>
              <a:ext cx="2118868" cy="4752875"/>
            </a:xfrm>
            <a:prstGeom prst="rect">
              <a:avLst/>
            </a:prstGeom>
            <a:solidFill>
              <a:srgbClr val="4A9B4A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0" bIns="360000" rtlCol="0" anchor="ctr"/>
            <a:lstStyle>
              <a:defPPr>
                <a:defRPr lang="ru-RU"/>
              </a:defPPr>
              <a:lvl1pPr algn="ctr" defTabSz="685647">
                <a:defRPr sz="1500">
                  <a:solidFill>
                    <a:prstClr val="white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spc="30" dirty="0" smtClean="0">
                  <a:latin typeface="+mn-lt"/>
                </a:rPr>
                <a:t>Подписание контракта на поставку оборудования 4 класса безопасности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sz="15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algn="ctr" defTabSz="68564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3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Поставка </a:t>
              </a:r>
              <a:r>
                <a:rPr kumimoji="0" lang="ru-RU" sz="1500" b="0" i="0" u="none" strike="noStrike" kern="0" cap="none" spc="3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продукции</a:t>
              </a:r>
              <a:endParaRPr kumimoji="0" lang="ru-RU" sz="1500" b="0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5" name="Прямая со стрелкой 29"/>
            <p:cNvCxnSpPr/>
            <p:nvPr/>
          </p:nvCxnSpPr>
          <p:spPr>
            <a:xfrm>
              <a:off x="4751688" y="5097502"/>
              <a:ext cx="86979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25EA1"/>
              </a:solidFill>
              <a:prstDash val="solid"/>
              <a:round/>
              <a:headEnd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43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b="1" dirty="0" smtClean="0"/>
              <a:t>5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750"/>
              </a:spcBef>
            </a:pPr>
            <a:r>
              <a:rPr lang="ru-RU" sz="1875" b="1" dirty="0" smtClean="0">
                <a:latin typeface="+mn-lt"/>
                <a:ea typeface="+mn-ea"/>
                <a:cs typeface="+mn-cs"/>
              </a:rPr>
              <a:t>Основные заказчики и закупочный орган для АЭС Ханхикиви-1</a:t>
            </a:r>
            <a:endParaRPr lang="ru-RU" sz="1875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C351B4B-D5CD-4374-90BE-8427780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9" t="4884" r="7169" b="6985"/>
          <a:stretch/>
        </p:blipFill>
        <p:spPr>
          <a:xfrm>
            <a:off x="257177" y="3364909"/>
            <a:ext cx="1420491" cy="110682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6F3DD90-8449-4D64-8579-31E68B4C4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" t="10869" r="1879" b="8292"/>
          <a:stretch/>
        </p:blipFill>
        <p:spPr>
          <a:xfrm>
            <a:off x="1880550" y="3492941"/>
            <a:ext cx="1564760" cy="101525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1226BD9-CA22-4FDC-B0F8-BF4A06B195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81" t="9069" r="6470" b="9512"/>
          <a:stretch/>
        </p:blipFill>
        <p:spPr>
          <a:xfrm>
            <a:off x="3577708" y="3454173"/>
            <a:ext cx="1390633" cy="101755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F4AB326-95D4-4EA1-933E-A7464D308E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9" t="6841" r="8168" b="5027"/>
          <a:stretch/>
        </p:blipFill>
        <p:spPr>
          <a:xfrm>
            <a:off x="5228381" y="3454173"/>
            <a:ext cx="1138081" cy="110682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DF406F1-B5B2-46A4-8F80-7D51FAA4D4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70" t="3849" r="3928" b="7212"/>
          <a:stretch/>
        </p:blipFill>
        <p:spPr>
          <a:xfrm>
            <a:off x="6868381" y="3390842"/>
            <a:ext cx="1649107" cy="1100708"/>
          </a:xfrm>
          <a:prstGeom prst="rect">
            <a:avLst/>
          </a:prstGeom>
        </p:spPr>
      </p:pic>
      <p:cxnSp>
        <p:nvCxnSpPr>
          <p:cNvPr id="9" name="Прямая со стрелкой 56">
            <a:extLst>
              <a:ext uri="{FF2B5EF4-FFF2-40B4-BE49-F238E27FC236}">
                <a16:creationId xmlns:a16="http://schemas.microsoft.com/office/drawing/2014/main" id="{BDB1B1AB-6BCA-499C-9180-8CD64CAD1A8B}"/>
              </a:ext>
            </a:extLst>
          </p:cNvPr>
          <p:cNvCxnSpPr>
            <a:cxnSpLocks/>
          </p:cNvCxnSpPr>
          <p:nvPr/>
        </p:nvCxnSpPr>
        <p:spPr>
          <a:xfrm flipH="1">
            <a:off x="1129096" y="2350645"/>
            <a:ext cx="1732478" cy="95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59">
            <a:extLst>
              <a:ext uri="{FF2B5EF4-FFF2-40B4-BE49-F238E27FC236}">
                <a16:creationId xmlns:a16="http://schemas.microsoft.com/office/drawing/2014/main" id="{8B3C2C42-E947-4A1F-80DD-4E05A3A16DB5}"/>
              </a:ext>
            </a:extLst>
          </p:cNvPr>
          <p:cNvCxnSpPr>
            <a:cxnSpLocks/>
          </p:cNvCxnSpPr>
          <p:nvPr/>
        </p:nvCxnSpPr>
        <p:spPr>
          <a:xfrm flipH="1">
            <a:off x="2726092" y="2443951"/>
            <a:ext cx="851617" cy="85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59">
            <a:extLst>
              <a:ext uri="{FF2B5EF4-FFF2-40B4-BE49-F238E27FC236}">
                <a16:creationId xmlns:a16="http://schemas.microsoft.com/office/drawing/2014/main" id="{4B4664AB-7438-4E7E-AD20-BCDC3BFC5C5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231670" y="2488368"/>
            <a:ext cx="41355" cy="96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59">
            <a:extLst>
              <a:ext uri="{FF2B5EF4-FFF2-40B4-BE49-F238E27FC236}">
                <a16:creationId xmlns:a16="http://schemas.microsoft.com/office/drawing/2014/main" id="{F098B992-7441-41F4-A5D3-B7ECF4D91EA7}"/>
              </a:ext>
            </a:extLst>
          </p:cNvPr>
          <p:cNvCxnSpPr>
            <a:cxnSpLocks/>
          </p:cNvCxnSpPr>
          <p:nvPr/>
        </p:nvCxnSpPr>
        <p:spPr>
          <a:xfrm>
            <a:off x="4864483" y="2443951"/>
            <a:ext cx="778636" cy="920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59">
            <a:extLst>
              <a:ext uri="{FF2B5EF4-FFF2-40B4-BE49-F238E27FC236}">
                <a16:creationId xmlns:a16="http://schemas.microsoft.com/office/drawing/2014/main" id="{D9D87314-B082-4070-B180-5855EB1D28DC}"/>
              </a:ext>
            </a:extLst>
          </p:cNvPr>
          <p:cNvCxnSpPr>
            <a:cxnSpLocks/>
          </p:cNvCxnSpPr>
          <p:nvPr/>
        </p:nvCxnSpPr>
        <p:spPr>
          <a:xfrm>
            <a:off x="5399904" y="2396700"/>
            <a:ext cx="1545930" cy="9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CDB7C042-242E-443E-B95C-2F5AAF3791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11" t="11474" r="3990" b="7272"/>
          <a:stretch/>
        </p:blipFill>
        <p:spPr>
          <a:xfrm>
            <a:off x="2861575" y="938521"/>
            <a:ext cx="3028727" cy="713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FC4EBD-A6E5-4F0F-ADE8-00A7C9FF4E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99" y="1757988"/>
            <a:ext cx="2880077" cy="49815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30A483-2664-4235-89C2-278E3B4687A2}"/>
              </a:ext>
            </a:extLst>
          </p:cNvPr>
          <p:cNvSpPr/>
          <p:nvPr/>
        </p:nvSpPr>
        <p:spPr>
          <a:xfrm>
            <a:off x="325949" y="4508193"/>
            <a:ext cx="1311216" cy="1000508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Генеральный проектировщик</a:t>
            </a:r>
            <a:endParaRPr lang="ru-RU" sz="1000" b="1" dirty="0">
              <a:solidFill>
                <a:srgbClr val="127CC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931BA0-328E-44D5-8C99-6FB529393181}"/>
              </a:ext>
            </a:extLst>
          </p:cNvPr>
          <p:cNvSpPr/>
          <p:nvPr/>
        </p:nvSpPr>
        <p:spPr>
          <a:xfrm>
            <a:off x="1984584" y="4508193"/>
            <a:ext cx="1311216" cy="1000508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Главный конструктор реакторной установки</a:t>
            </a:r>
            <a:endParaRPr lang="ru-RU" sz="1000" b="1" dirty="0">
              <a:solidFill>
                <a:srgbClr val="127CC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396075-7363-493A-94DE-F7E07EF5E79D}"/>
              </a:ext>
            </a:extLst>
          </p:cNvPr>
          <p:cNvSpPr/>
          <p:nvPr/>
        </p:nvSpPr>
        <p:spPr>
          <a:xfrm>
            <a:off x="3576057" y="4508192"/>
            <a:ext cx="1392283" cy="1000509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Проектирование и надзор, сооружение и монтаж, вспомогательное оборудование</a:t>
            </a:r>
            <a:endParaRPr lang="ru-RU" sz="1000" b="1" dirty="0">
              <a:solidFill>
                <a:srgbClr val="127CC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8A354E-491A-45DC-93C8-F70F57ABE11B}"/>
              </a:ext>
            </a:extLst>
          </p:cNvPr>
          <p:cNvSpPr/>
          <p:nvPr/>
        </p:nvSpPr>
        <p:spPr>
          <a:xfrm>
            <a:off x="5234693" y="4508194"/>
            <a:ext cx="1311216" cy="1000507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Оборудование длительного цикла изготовления (ОДЦИ)</a:t>
            </a:r>
            <a:endParaRPr lang="ru-RU" sz="1000" b="1" dirty="0">
              <a:solidFill>
                <a:srgbClr val="127CC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0239C8-D6A3-426D-B808-6D3455201CF3}"/>
              </a:ext>
            </a:extLst>
          </p:cNvPr>
          <p:cNvSpPr/>
          <p:nvPr/>
        </p:nvSpPr>
        <p:spPr>
          <a:xfrm>
            <a:off x="6945834" y="4508194"/>
            <a:ext cx="1571654" cy="1000507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Оборудование ТГ</a:t>
            </a:r>
            <a:endParaRPr lang="ru-RU" sz="1000" b="1" dirty="0">
              <a:solidFill>
                <a:srgbClr val="127CC1"/>
              </a:solidFill>
            </a:endParaRPr>
          </a:p>
        </p:txBody>
      </p:sp>
      <p:cxnSp>
        <p:nvCxnSpPr>
          <p:cNvPr id="21" name="Прямая со стрелкой 59">
            <a:extLst>
              <a:ext uri="{FF2B5EF4-FFF2-40B4-BE49-F238E27FC236}">
                <a16:creationId xmlns:a16="http://schemas.microsoft.com/office/drawing/2014/main" id="{6F2456A1-802D-458E-A496-AB3FC6F0AE9F}"/>
              </a:ext>
            </a:extLst>
          </p:cNvPr>
          <p:cNvCxnSpPr>
            <a:cxnSpLocks/>
          </p:cNvCxnSpPr>
          <p:nvPr/>
        </p:nvCxnSpPr>
        <p:spPr>
          <a:xfrm flipH="1">
            <a:off x="4248408" y="1547845"/>
            <a:ext cx="1" cy="21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07" y="3255281"/>
            <a:ext cx="783757" cy="752302"/>
          </a:xfrm>
          <a:prstGeom prst="rect">
            <a:avLst/>
          </a:prstGeom>
        </p:spPr>
      </p:pic>
      <p:cxnSp>
        <p:nvCxnSpPr>
          <p:cNvPr id="25" name="Прямая со стрелкой 59">
            <a:extLst>
              <a:ext uri="{FF2B5EF4-FFF2-40B4-BE49-F238E27FC236}">
                <a16:creationId xmlns:a16="http://schemas.microsoft.com/office/drawing/2014/main" id="{D9D87314-B082-4070-B180-5855EB1D28DC}"/>
              </a:ext>
            </a:extLst>
          </p:cNvPr>
          <p:cNvCxnSpPr>
            <a:cxnSpLocks/>
          </p:cNvCxnSpPr>
          <p:nvPr/>
        </p:nvCxnSpPr>
        <p:spPr>
          <a:xfrm>
            <a:off x="5946371" y="2256147"/>
            <a:ext cx="3063790" cy="104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626697" y="3918319"/>
            <a:ext cx="1790831" cy="5732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algn="ctr" defTabSz="444447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err="1" smtClean="0">
                <a:solidFill>
                  <a:srgbClr val="127CC1"/>
                </a:solidFill>
                <a:latin typeface="Arial"/>
                <a:cs typeface="Times New Roman" panose="02020603050405020304" pitchFamily="18" charset="0"/>
              </a:rPr>
              <a:t>Атомкомплект</a:t>
            </a:r>
            <a:r>
              <a:rPr lang="ru-RU" sz="1000" b="1" dirty="0" smtClean="0">
                <a:solidFill>
                  <a:srgbClr val="127CC1"/>
                </a:solidFill>
                <a:latin typeface="Arial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127CC1"/>
                </a:solidFill>
                <a:latin typeface="Arial"/>
                <a:cs typeface="Times New Roman" panose="02020603050405020304" pitchFamily="18" charset="0"/>
              </a:rPr>
              <a:t>ДЕЗ</a:t>
            </a:r>
            <a:endParaRPr lang="en-GB" sz="1000" b="1" dirty="0">
              <a:solidFill>
                <a:srgbClr val="127CC1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20239C8-D6A3-426D-B808-6D3455201CF3}"/>
              </a:ext>
            </a:extLst>
          </p:cNvPr>
          <p:cNvSpPr/>
          <p:nvPr/>
        </p:nvSpPr>
        <p:spPr>
          <a:xfrm>
            <a:off x="8821740" y="4504221"/>
            <a:ext cx="1571654" cy="1004480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27CC1"/>
                </a:solidFill>
              </a:rPr>
              <a:t>Агенты, участвующие в закупке ОДЦИ и крупных лотов</a:t>
            </a:r>
            <a:endParaRPr lang="en-US" sz="1000" b="1" dirty="0">
              <a:solidFill>
                <a:srgbClr val="127C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6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1600" b="1" dirty="0" smtClean="0"/>
              <a:t>Крупные заказчики и организаторы закупки для АЭС «</a:t>
            </a:r>
            <a:r>
              <a:rPr lang="ru-RU" sz="1600" b="1" dirty="0" err="1" smtClean="0"/>
              <a:t>Аккую</a:t>
            </a:r>
            <a:r>
              <a:rPr lang="ru-RU" sz="1600" b="1" dirty="0" smtClean="0"/>
              <a:t>»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615925" y="983587"/>
            <a:ext cx="4360445" cy="351564"/>
            <a:chOff x="2888" y="359877"/>
            <a:chExt cx="1737038" cy="351564"/>
          </a:xfrm>
          <a:solidFill>
            <a:srgbClr val="025EA1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algn="ctr"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АККУЮ НУКЛЕАР</a:t>
              </a:r>
              <a:endParaRPr lang="en-GB" sz="1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15922" y="1335153"/>
            <a:ext cx="4360444" cy="891682"/>
            <a:chOff x="2888" y="711439"/>
            <a:chExt cx="1737038" cy="296460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solidFill>
              <a:srgbClr val="F2F2F2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888" y="711439"/>
              <a:ext cx="1737038" cy="29645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71429" lvl="1" indent="-171429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Владелец и заказчик АЭС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  <a:p>
              <a:pPr marL="171429" lvl="1" indent="-171429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Не электронные закупочные процедуры</a:t>
              </a:r>
              <a:endParaRPr lang="en-GB" sz="1200" b="1" dirty="0">
                <a:solidFill>
                  <a:srgbClr val="414142"/>
                </a:solidFill>
                <a:cs typeface="Arial"/>
              </a:endParaRPr>
            </a:p>
            <a:p>
              <a:pPr marL="171429" lvl="1" indent="-171429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Предоставление </a:t>
              </a:r>
              <a:r>
                <a:rPr lang="ru-RU" sz="1200" dirty="0">
                  <a:solidFill>
                    <a:srgbClr val="414142"/>
                  </a:solidFill>
                  <a:cs typeface="Times New Roman" panose="02020603050405020304" pitchFamily="18" charset="0"/>
                </a:rPr>
                <a:t>оригинала </a:t>
              </a: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предложения </a:t>
              </a:r>
              <a:r>
                <a:rPr lang="ru-RU" sz="1200" dirty="0">
                  <a:solidFill>
                    <a:srgbClr val="414142"/>
                  </a:solidFill>
                  <a:cs typeface="Times New Roman" panose="02020603050405020304" pitchFamily="18" charset="0"/>
                </a:rPr>
                <a:t>цены </a:t>
              </a: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 в адрес компании в Турецкой Республике</a:t>
              </a:r>
              <a:endParaRPr lang="en-GB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58868" y="4672923"/>
            <a:ext cx="2746969" cy="708820"/>
            <a:chOff x="2888" y="711442"/>
            <a:chExt cx="1737038" cy="2964599"/>
          </a:xfrm>
          <a:solidFill>
            <a:srgbClr val="F2F2F2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3529" y="895332"/>
              <a:ext cx="1623776" cy="21322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algn="just"/>
              <a:r>
                <a:rPr lang="ru-RU" sz="1200" dirty="0">
                  <a:solidFill>
                    <a:srgbClr val="414142"/>
                  </a:solidFill>
                  <a:cs typeface="Times New Roman" panose="02020603050405020304" pitchFamily="18" charset="0"/>
                </a:rPr>
                <a:t>Агенты, участвующие в закупке ОДЦИ и крупных лотов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58868" y="2381236"/>
            <a:ext cx="274696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РАСУ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358866" y="2732802"/>
            <a:ext cx="2746968" cy="452448"/>
            <a:chOff x="-40724" y="711442"/>
            <a:chExt cx="1780650" cy="2964599"/>
          </a:xfrm>
          <a:solidFill>
            <a:srgbClr val="F2F2F2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-40724" y="711442"/>
              <a:ext cx="1780650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286" lvl="1" indent="-114286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Уникальный поставщик АСУ ТП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58868" y="3317284"/>
            <a:ext cx="274395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Атомэнергомаш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58868" y="3677210"/>
            <a:ext cx="2743959" cy="452448"/>
            <a:chOff x="2888" y="711442"/>
            <a:chExt cx="1737038" cy="2964599"/>
          </a:xfrm>
          <a:solidFill>
            <a:srgbClr val="F2F2F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888" y="711442"/>
              <a:ext cx="1737038" cy="148229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Поставщик основного оборудования для  реакторной установки и машинного зала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34228" y="4030152"/>
            <a:ext cx="267968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Атомэнергопроект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034228" y="4381718"/>
            <a:ext cx="2679689" cy="452448"/>
            <a:chOff x="2888" y="711442"/>
            <a:chExt cx="1737038" cy="2964599"/>
          </a:xfrm>
          <a:solidFill>
            <a:srgbClr val="F2F2F2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2888" y="1289667"/>
              <a:ext cx="1737038" cy="14823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Проектные работы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34228" y="3090741"/>
            <a:ext cx="267968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Со-Генподрядч</a:t>
              </a: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ик</a:t>
              </a:r>
              <a:r>
                <a:rPr lang="en-US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–</a:t>
              </a: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Титан</a:t>
              </a:r>
              <a:r>
                <a:rPr lang="en-US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-2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034228" y="3442306"/>
            <a:ext cx="2679689" cy="521846"/>
            <a:chOff x="2888" y="711435"/>
            <a:chExt cx="1737038" cy="2964606"/>
          </a:xfrm>
          <a:solidFill>
            <a:srgbClr val="F2F2F2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2888" y="711435"/>
              <a:ext cx="1737038" cy="268111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>
                  <a:solidFill>
                    <a:srgbClr val="414142"/>
                  </a:solidFill>
                  <a:cs typeface="Times New Roman" panose="02020603050405020304" pitchFamily="18" charset="0"/>
                </a:rPr>
                <a:t>Строительно-монтажные работы и закупка оборудования </a:t>
              </a:r>
              <a:r>
                <a:rPr lang="en-US" sz="1200" dirty="0">
                  <a:solidFill>
                    <a:srgbClr val="414142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58866" y="4321357"/>
            <a:ext cx="2746971" cy="393298"/>
            <a:chOff x="2887" y="359877"/>
            <a:chExt cx="1737039" cy="351564"/>
          </a:xfrm>
          <a:solidFill>
            <a:srgbClr val="198BD6"/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2887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Атомкомплект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34228" y="2251352"/>
            <a:ext cx="267968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Генеральный подрядчик</a:t>
              </a:r>
              <a:r>
                <a:rPr lang="en-US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– </a:t>
              </a: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АСЭ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034228" y="2602918"/>
            <a:ext cx="2679689" cy="452448"/>
            <a:chOff x="2888" y="711442"/>
            <a:chExt cx="1737038" cy="2964599"/>
          </a:xfrm>
          <a:solidFill>
            <a:srgbClr val="F2F2F2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2888" y="711442"/>
              <a:ext cx="1737038" cy="14822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Строительно-монтажные работы и закупка оборудования </a:t>
              </a:r>
              <a:r>
                <a:rPr lang="en-US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29" y="1166075"/>
            <a:ext cx="1072969" cy="969644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9999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/>
        </p:blipFill>
        <p:spPr>
          <a:xfrm>
            <a:off x="1413026" y="2602630"/>
            <a:ext cx="766398" cy="44063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42" y="3362455"/>
            <a:ext cx="668371" cy="6683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8" y="4467651"/>
            <a:ext cx="783757" cy="75230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49" y="2314679"/>
            <a:ext cx="885464" cy="61465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7"/>
          <a:stretch/>
        </p:blipFill>
        <p:spPr>
          <a:xfrm>
            <a:off x="6019628" y="3190634"/>
            <a:ext cx="875033" cy="67825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r="11756" b="24109"/>
          <a:stretch/>
        </p:blipFill>
        <p:spPr>
          <a:xfrm>
            <a:off x="6035489" y="4194313"/>
            <a:ext cx="837789" cy="4708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1292581" y="2381236"/>
            <a:ext cx="977401" cy="804014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1292580" y="3324991"/>
            <a:ext cx="977401" cy="804669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1292579" y="4327184"/>
            <a:ext cx="977401" cy="1033243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5965685" y="2249147"/>
            <a:ext cx="977401" cy="803900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5965685" y="3107102"/>
            <a:ext cx="977401" cy="857053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5965684" y="4030157"/>
            <a:ext cx="977401" cy="804013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3203323" y="5600786"/>
            <a:ext cx="23304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203323" y="5600790"/>
            <a:ext cx="0" cy="375557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203323" y="5968179"/>
            <a:ext cx="889000" cy="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521677" y="2350412"/>
            <a:ext cx="12044" cy="3258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5174899" y="2882693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521678" y="3561056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5186943" y="3870258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533721" y="4449468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174899" y="4828518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5521678" y="5341626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7032328" y="4895166"/>
            <a:ext cx="2679689" cy="351564"/>
            <a:chOff x="2888" y="359877"/>
            <a:chExt cx="1737038" cy="351564"/>
          </a:xfrm>
          <a:solidFill>
            <a:srgbClr val="198BD6"/>
          </a:solidFill>
        </p:grpSpPr>
        <p:sp>
          <p:nvSpPr>
            <p:cNvPr id="72" name="Прямоугольник 71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2888" y="359877"/>
              <a:ext cx="1737038" cy="3515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defTabSz="444447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Русатом</a:t>
              </a:r>
              <a:r>
                <a:rPr lang="ru-RU" sz="1000" b="1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 Сервис</a:t>
              </a:r>
              <a:endParaRPr lang="en-GB" sz="1000" b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032328" y="5246732"/>
            <a:ext cx="2679689" cy="452448"/>
            <a:chOff x="2888" y="711442"/>
            <a:chExt cx="1737038" cy="2964599"/>
          </a:xfrm>
          <a:solidFill>
            <a:srgbClr val="F2F2F2"/>
          </a:solidFill>
        </p:grpSpPr>
        <p:sp>
          <p:nvSpPr>
            <p:cNvPr id="75" name="Прямоугольник 74"/>
            <p:cNvSpPr/>
            <p:nvPr/>
          </p:nvSpPr>
          <p:spPr>
            <a:xfrm>
              <a:off x="2888" y="711442"/>
              <a:ext cx="1737038" cy="2964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2888" y="711442"/>
              <a:ext cx="1737038" cy="14822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336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 smtClean="0">
                  <a:solidFill>
                    <a:srgbClr val="414142"/>
                  </a:solidFill>
                  <a:cs typeface="Times New Roman" panose="02020603050405020304" pitchFamily="18" charset="0"/>
                </a:rPr>
                <a:t>Поставка ЗИП, инструментов и приспособлений</a:t>
              </a:r>
              <a:endParaRPr lang="en-US" sz="1200" dirty="0">
                <a:solidFill>
                  <a:srgbClr val="414142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83" y="4856100"/>
            <a:ext cx="977400" cy="896121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A330D75-7620-4511-9605-CA643D2A4839}"/>
              </a:ext>
            </a:extLst>
          </p:cNvPr>
          <p:cNvSpPr/>
          <p:nvPr/>
        </p:nvSpPr>
        <p:spPr>
          <a:xfrm>
            <a:off x="5965682" y="4895169"/>
            <a:ext cx="977401" cy="857053"/>
          </a:xfrm>
          <a:prstGeom prst="rect">
            <a:avLst/>
          </a:prstGeom>
          <a:noFill/>
          <a:ln w="12700">
            <a:solidFill>
              <a:srgbClr val="B3B3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5536775" y="2705785"/>
            <a:ext cx="346778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7.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b="1" dirty="0" smtClean="0"/>
              <a:t>Основные группы закупаемых продуктов</a:t>
            </a:r>
            <a:endParaRPr lang="ru-RU" b="1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155935" y="891219"/>
            <a:ext cx="9572951" cy="5576488"/>
            <a:chOff x="436563" y="1052513"/>
            <a:chExt cx="8258175" cy="4916487"/>
          </a:xfrm>
          <a:effectLst/>
        </p:grpSpPr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1841500" y="4100513"/>
              <a:ext cx="2647950" cy="1868487"/>
            </a:xfrm>
            <a:custGeom>
              <a:avLst/>
              <a:gdLst/>
              <a:ahLst/>
              <a:cxnLst>
                <a:cxn ang="0">
                  <a:pos x="1077" y="1177"/>
                </a:cxn>
                <a:cxn ang="0">
                  <a:pos x="1422" y="834"/>
                </a:cxn>
                <a:cxn ang="0">
                  <a:pos x="1668" y="834"/>
                </a:cxn>
                <a:cxn ang="0">
                  <a:pos x="1668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7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246" y="345"/>
                </a:cxn>
                <a:cxn ang="0">
                  <a:pos x="0" y="345"/>
                </a:cxn>
                <a:cxn ang="0">
                  <a:pos x="0" y="834"/>
                </a:cxn>
                <a:cxn ang="0">
                  <a:pos x="246" y="834"/>
                </a:cxn>
                <a:cxn ang="0">
                  <a:pos x="246" y="834"/>
                </a:cxn>
                <a:cxn ang="0">
                  <a:pos x="591" y="1177"/>
                </a:cxn>
                <a:cxn ang="0">
                  <a:pos x="1077" y="1177"/>
                </a:cxn>
                <a:cxn ang="0">
                  <a:pos x="1077" y="1177"/>
                </a:cxn>
                <a:cxn ang="0">
                  <a:pos x="1077" y="1177"/>
                </a:cxn>
              </a:cxnLst>
              <a:rect l="0" t="0" r="r" b="b"/>
              <a:pathLst>
                <a:path w="1668" h="1177">
                  <a:moveTo>
                    <a:pt x="1077" y="1177"/>
                  </a:moveTo>
                  <a:lnTo>
                    <a:pt x="1422" y="834"/>
                  </a:lnTo>
                  <a:lnTo>
                    <a:pt x="1668" y="834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4"/>
                  </a:lnTo>
                  <a:lnTo>
                    <a:pt x="246" y="834"/>
                  </a:lnTo>
                  <a:lnTo>
                    <a:pt x="246" y="834"/>
                  </a:lnTo>
                  <a:lnTo>
                    <a:pt x="591" y="1177"/>
                  </a:lnTo>
                  <a:lnTo>
                    <a:pt x="1077" y="1177"/>
                  </a:lnTo>
                  <a:lnTo>
                    <a:pt x="1077" y="1177"/>
                  </a:lnTo>
                  <a:lnTo>
                    <a:pt x="1077" y="1177"/>
                  </a:lnTo>
                  <a:close/>
                </a:path>
              </a:pathLst>
            </a:custGeom>
            <a:solidFill>
              <a:srgbClr val="025EA1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643438" y="4100513"/>
              <a:ext cx="2647950" cy="1868487"/>
            </a:xfrm>
            <a:custGeom>
              <a:avLst/>
              <a:gdLst/>
              <a:ahLst/>
              <a:cxnLst>
                <a:cxn ang="0">
                  <a:pos x="1077" y="1177"/>
                </a:cxn>
                <a:cxn ang="0">
                  <a:pos x="1422" y="834"/>
                </a:cxn>
                <a:cxn ang="0">
                  <a:pos x="1668" y="834"/>
                </a:cxn>
                <a:cxn ang="0">
                  <a:pos x="1668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7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246" y="345"/>
                </a:cxn>
                <a:cxn ang="0">
                  <a:pos x="0" y="345"/>
                </a:cxn>
                <a:cxn ang="0">
                  <a:pos x="0" y="834"/>
                </a:cxn>
                <a:cxn ang="0">
                  <a:pos x="246" y="834"/>
                </a:cxn>
                <a:cxn ang="0">
                  <a:pos x="246" y="834"/>
                </a:cxn>
                <a:cxn ang="0">
                  <a:pos x="590" y="1177"/>
                </a:cxn>
                <a:cxn ang="0">
                  <a:pos x="1077" y="1177"/>
                </a:cxn>
                <a:cxn ang="0">
                  <a:pos x="1077" y="1177"/>
                </a:cxn>
                <a:cxn ang="0">
                  <a:pos x="1077" y="1177"/>
                </a:cxn>
              </a:cxnLst>
              <a:rect l="0" t="0" r="r" b="b"/>
              <a:pathLst>
                <a:path w="1668" h="1177">
                  <a:moveTo>
                    <a:pt x="1077" y="1177"/>
                  </a:moveTo>
                  <a:lnTo>
                    <a:pt x="1422" y="834"/>
                  </a:lnTo>
                  <a:lnTo>
                    <a:pt x="1668" y="834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4"/>
                  </a:lnTo>
                  <a:lnTo>
                    <a:pt x="246" y="834"/>
                  </a:lnTo>
                  <a:lnTo>
                    <a:pt x="246" y="834"/>
                  </a:lnTo>
                  <a:lnTo>
                    <a:pt x="590" y="1177"/>
                  </a:lnTo>
                  <a:lnTo>
                    <a:pt x="1077" y="1177"/>
                  </a:lnTo>
                  <a:lnTo>
                    <a:pt x="1077" y="1177"/>
                  </a:lnTo>
                  <a:lnTo>
                    <a:pt x="1077" y="1177"/>
                  </a:lnTo>
                  <a:close/>
                </a:path>
              </a:pathLst>
            </a:custGeom>
            <a:solidFill>
              <a:srgbClr val="4596D1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1836738" y="1052513"/>
              <a:ext cx="2647950" cy="1866900"/>
            </a:xfrm>
            <a:custGeom>
              <a:avLst/>
              <a:gdLst/>
              <a:ahLst/>
              <a:cxnLst>
                <a:cxn ang="0">
                  <a:pos x="1077" y="1176"/>
                </a:cxn>
                <a:cxn ang="0">
                  <a:pos x="1422" y="831"/>
                </a:cxn>
                <a:cxn ang="0">
                  <a:pos x="1668" y="831"/>
                </a:cxn>
                <a:cxn ang="0">
                  <a:pos x="1668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7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246" y="345"/>
                </a:cxn>
                <a:cxn ang="0">
                  <a:pos x="0" y="345"/>
                </a:cxn>
                <a:cxn ang="0">
                  <a:pos x="0" y="831"/>
                </a:cxn>
                <a:cxn ang="0">
                  <a:pos x="246" y="831"/>
                </a:cxn>
                <a:cxn ang="0">
                  <a:pos x="246" y="831"/>
                </a:cxn>
                <a:cxn ang="0">
                  <a:pos x="591" y="1176"/>
                </a:cxn>
                <a:cxn ang="0">
                  <a:pos x="1077" y="1176"/>
                </a:cxn>
                <a:cxn ang="0">
                  <a:pos x="1077" y="1176"/>
                </a:cxn>
                <a:cxn ang="0">
                  <a:pos x="1077" y="1176"/>
                </a:cxn>
              </a:cxnLst>
              <a:rect l="0" t="0" r="r" b="b"/>
              <a:pathLst>
                <a:path w="1668" h="1176">
                  <a:moveTo>
                    <a:pt x="1077" y="1176"/>
                  </a:moveTo>
                  <a:lnTo>
                    <a:pt x="1422" y="831"/>
                  </a:lnTo>
                  <a:lnTo>
                    <a:pt x="1668" y="831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1"/>
                  </a:lnTo>
                  <a:lnTo>
                    <a:pt x="246" y="831"/>
                  </a:lnTo>
                  <a:lnTo>
                    <a:pt x="246" y="831"/>
                  </a:lnTo>
                  <a:lnTo>
                    <a:pt x="591" y="1176"/>
                  </a:lnTo>
                  <a:lnTo>
                    <a:pt x="1077" y="1176"/>
                  </a:lnTo>
                  <a:lnTo>
                    <a:pt x="1077" y="1176"/>
                  </a:lnTo>
                  <a:lnTo>
                    <a:pt x="1077" y="1176"/>
                  </a:lnTo>
                  <a:close/>
                </a:path>
              </a:pathLst>
            </a:custGeom>
            <a:solidFill>
              <a:srgbClr val="4596D1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4646613" y="1052513"/>
              <a:ext cx="2647950" cy="1866900"/>
            </a:xfrm>
            <a:custGeom>
              <a:avLst/>
              <a:gdLst/>
              <a:ahLst/>
              <a:cxnLst>
                <a:cxn ang="0">
                  <a:pos x="1077" y="1176"/>
                </a:cxn>
                <a:cxn ang="0">
                  <a:pos x="1422" y="831"/>
                </a:cxn>
                <a:cxn ang="0">
                  <a:pos x="1668" y="831"/>
                </a:cxn>
                <a:cxn ang="0">
                  <a:pos x="1668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7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246" y="345"/>
                </a:cxn>
                <a:cxn ang="0">
                  <a:pos x="0" y="345"/>
                </a:cxn>
                <a:cxn ang="0">
                  <a:pos x="0" y="831"/>
                </a:cxn>
                <a:cxn ang="0">
                  <a:pos x="246" y="831"/>
                </a:cxn>
                <a:cxn ang="0">
                  <a:pos x="246" y="831"/>
                </a:cxn>
                <a:cxn ang="0">
                  <a:pos x="590" y="1176"/>
                </a:cxn>
                <a:cxn ang="0">
                  <a:pos x="1077" y="1176"/>
                </a:cxn>
                <a:cxn ang="0">
                  <a:pos x="1077" y="1176"/>
                </a:cxn>
                <a:cxn ang="0">
                  <a:pos x="1077" y="1176"/>
                </a:cxn>
              </a:cxnLst>
              <a:rect l="0" t="0" r="r" b="b"/>
              <a:pathLst>
                <a:path w="1668" h="1176">
                  <a:moveTo>
                    <a:pt x="1077" y="1176"/>
                  </a:moveTo>
                  <a:lnTo>
                    <a:pt x="1422" y="831"/>
                  </a:lnTo>
                  <a:lnTo>
                    <a:pt x="1668" y="831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1"/>
                  </a:lnTo>
                  <a:lnTo>
                    <a:pt x="246" y="831"/>
                  </a:lnTo>
                  <a:lnTo>
                    <a:pt x="246" y="831"/>
                  </a:lnTo>
                  <a:lnTo>
                    <a:pt x="590" y="1176"/>
                  </a:lnTo>
                  <a:lnTo>
                    <a:pt x="1077" y="1176"/>
                  </a:lnTo>
                  <a:lnTo>
                    <a:pt x="1077" y="1176"/>
                  </a:lnTo>
                  <a:lnTo>
                    <a:pt x="1077" y="1176"/>
                  </a:lnTo>
                  <a:close/>
                </a:path>
              </a:pathLst>
            </a:custGeom>
            <a:solidFill>
              <a:srgbClr val="025EA1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3233738" y="2578100"/>
              <a:ext cx="2652712" cy="1866900"/>
            </a:xfrm>
            <a:custGeom>
              <a:avLst/>
              <a:gdLst/>
              <a:ahLst/>
              <a:cxnLst>
                <a:cxn ang="0">
                  <a:pos x="1080" y="1176"/>
                </a:cxn>
                <a:cxn ang="0">
                  <a:pos x="1425" y="832"/>
                </a:cxn>
                <a:cxn ang="0">
                  <a:pos x="1671" y="832"/>
                </a:cxn>
                <a:cxn ang="0">
                  <a:pos x="1671" y="345"/>
                </a:cxn>
                <a:cxn ang="0">
                  <a:pos x="1425" y="345"/>
                </a:cxn>
                <a:cxn ang="0">
                  <a:pos x="1425" y="345"/>
                </a:cxn>
                <a:cxn ang="0">
                  <a:pos x="1080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248" y="345"/>
                </a:cxn>
                <a:cxn ang="0">
                  <a:pos x="0" y="345"/>
                </a:cxn>
                <a:cxn ang="0">
                  <a:pos x="0" y="832"/>
                </a:cxn>
                <a:cxn ang="0">
                  <a:pos x="248" y="832"/>
                </a:cxn>
                <a:cxn ang="0">
                  <a:pos x="248" y="832"/>
                </a:cxn>
                <a:cxn ang="0">
                  <a:pos x="591" y="1176"/>
                </a:cxn>
                <a:cxn ang="0">
                  <a:pos x="1080" y="1176"/>
                </a:cxn>
                <a:cxn ang="0">
                  <a:pos x="1080" y="1176"/>
                </a:cxn>
                <a:cxn ang="0">
                  <a:pos x="1080" y="1176"/>
                </a:cxn>
              </a:cxnLst>
              <a:rect l="0" t="0" r="r" b="b"/>
              <a:pathLst>
                <a:path w="1671" h="1176">
                  <a:moveTo>
                    <a:pt x="1080" y="1176"/>
                  </a:moveTo>
                  <a:lnTo>
                    <a:pt x="1425" y="832"/>
                  </a:lnTo>
                  <a:lnTo>
                    <a:pt x="1671" y="832"/>
                  </a:lnTo>
                  <a:lnTo>
                    <a:pt x="1671" y="345"/>
                  </a:lnTo>
                  <a:lnTo>
                    <a:pt x="1425" y="345"/>
                  </a:lnTo>
                  <a:lnTo>
                    <a:pt x="1425" y="345"/>
                  </a:lnTo>
                  <a:lnTo>
                    <a:pt x="1080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248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8" y="832"/>
                  </a:lnTo>
                  <a:lnTo>
                    <a:pt x="248" y="832"/>
                  </a:lnTo>
                  <a:lnTo>
                    <a:pt x="591" y="1176"/>
                  </a:lnTo>
                  <a:lnTo>
                    <a:pt x="1080" y="1176"/>
                  </a:lnTo>
                  <a:lnTo>
                    <a:pt x="1080" y="1176"/>
                  </a:lnTo>
                  <a:lnTo>
                    <a:pt x="1080" y="1176"/>
                  </a:lnTo>
                  <a:close/>
                </a:path>
              </a:pathLst>
            </a:custGeom>
            <a:solidFill>
              <a:srgbClr val="8F908F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436563" y="2578100"/>
              <a:ext cx="2646362" cy="1866900"/>
            </a:xfrm>
            <a:custGeom>
              <a:avLst/>
              <a:gdLst/>
              <a:ahLst/>
              <a:cxnLst>
                <a:cxn ang="0">
                  <a:pos x="1077" y="1176"/>
                </a:cxn>
                <a:cxn ang="0">
                  <a:pos x="1422" y="832"/>
                </a:cxn>
                <a:cxn ang="0">
                  <a:pos x="1667" y="832"/>
                </a:cxn>
                <a:cxn ang="0">
                  <a:pos x="1667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7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590" y="0"/>
                </a:cxn>
                <a:cxn ang="0">
                  <a:pos x="245" y="345"/>
                </a:cxn>
                <a:cxn ang="0">
                  <a:pos x="0" y="345"/>
                </a:cxn>
                <a:cxn ang="0">
                  <a:pos x="0" y="832"/>
                </a:cxn>
                <a:cxn ang="0">
                  <a:pos x="245" y="832"/>
                </a:cxn>
                <a:cxn ang="0">
                  <a:pos x="245" y="832"/>
                </a:cxn>
                <a:cxn ang="0">
                  <a:pos x="590" y="1176"/>
                </a:cxn>
                <a:cxn ang="0">
                  <a:pos x="1077" y="1176"/>
                </a:cxn>
                <a:cxn ang="0">
                  <a:pos x="1077" y="1176"/>
                </a:cxn>
                <a:cxn ang="0">
                  <a:pos x="1077" y="1176"/>
                </a:cxn>
              </a:cxnLst>
              <a:rect l="0" t="0" r="r" b="b"/>
              <a:pathLst>
                <a:path w="1667" h="1176">
                  <a:moveTo>
                    <a:pt x="1077" y="1176"/>
                  </a:moveTo>
                  <a:lnTo>
                    <a:pt x="1422" y="832"/>
                  </a:lnTo>
                  <a:lnTo>
                    <a:pt x="1667" y="832"/>
                  </a:lnTo>
                  <a:lnTo>
                    <a:pt x="1667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245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5" y="832"/>
                  </a:lnTo>
                  <a:lnTo>
                    <a:pt x="245" y="832"/>
                  </a:lnTo>
                  <a:lnTo>
                    <a:pt x="590" y="1176"/>
                  </a:lnTo>
                  <a:lnTo>
                    <a:pt x="1077" y="1176"/>
                  </a:lnTo>
                  <a:lnTo>
                    <a:pt x="1077" y="1176"/>
                  </a:lnTo>
                  <a:lnTo>
                    <a:pt x="1077" y="1176"/>
                  </a:lnTo>
                  <a:close/>
                </a:path>
              </a:pathLst>
            </a:custGeom>
            <a:solidFill>
              <a:srgbClr val="003274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6046788" y="2578100"/>
              <a:ext cx="2647950" cy="1866900"/>
            </a:xfrm>
            <a:custGeom>
              <a:avLst/>
              <a:gdLst/>
              <a:ahLst/>
              <a:cxnLst>
                <a:cxn ang="0">
                  <a:pos x="1078" y="1176"/>
                </a:cxn>
                <a:cxn ang="0">
                  <a:pos x="1422" y="832"/>
                </a:cxn>
                <a:cxn ang="0">
                  <a:pos x="1668" y="832"/>
                </a:cxn>
                <a:cxn ang="0">
                  <a:pos x="1668" y="345"/>
                </a:cxn>
                <a:cxn ang="0">
                  <a:pos x="1422" y="345"/>
                </a:cxn>
                <a:cxn ang="0">
                  <a:pos x="1422" y="345"/>
                </a:cxn>
                <a:cxn ang="0">
                  <a:pos x="1078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591" y="0"/>
                </a:cxn>
                <a:cxn ang="0">
                  <a:pos x="246" y="345"/>
                </a:cxn>
                <a:cxn ang="0">
                  <a:pos x="0" y="345"/>
                </a:cxn>
                <a:cxn ang="0">
                  <a:pos x="0" y="832"/>
                </a:cxn>
                <a:cxn ang="0">
                  <a:pos x="246" y="832"/>
                </a:cxn>
                <a:cxn ang="0">
                  <a:pos x="246" y="832"/>
                </a:cxn>
                <a:cxn ang="0">
                  <a:pos x="591" y="1176"/>
                </a:cxn>
                <a:cxn ang="0">
                  <a:pos x="1078" y="1176"/>
                </a:cxn>
                <a:cxn ang="0">
                  <a:pos x="1078" y="1176"/>
                </a:cxn>
                <a:cxn ang="0">
                  <a:pos x="1078" y="1176"/>
                </a:cxn>
              </a:cxnLst>
              <a:rect l="0" t="0" r="r" b="b"/>
              <a:pathLst>
                <a:path w="1668" h="1176">
                  <a:moveTo>
                    <a:pt x="1078" y="1176"/>
                  </a:moveTo>
                  <a:lnTo>
                    <a:pt x="1422" y="832"/>
                  </a:lnTo>
                  <a:lnTo>
                    <a:pt x="1668" y="832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422" y="345"/>
                  </a:lnTo>
                  <a:lnTo>
                    <a:pt x="1078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6" y="832"/>
                  </a:lnTo>
                  <a:lnTo>
                    <a:pt x="246" y="832"/>
                  </a:lnTo>
                  <a:lnTo>
                    <a:pt x="591" y="1176"/>
                  </a:lnTo>
                  <a:lnTo>
                    <a:pt x="1078" y="1176"/>
                  </a:lnTo>
                  <a:lnTo>
                    <a:pt x="1078" y="1176"/>
                  </a:lnTo>
                  <a:lnTo>
                    <a:pt x="1078" y="1176"/>
                  </a:lnTo>
                  <a:close/>
                </a:path>
              </a:pathLst>
            </a:custGeom>
            <a:solidFill>
              <a:srgbClr val="4A4C4A">
                <a:alpha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29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414142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108617" y="1088066"/>
            <a:ext cx="2217747" cy="42311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417348" y="1549984"/>
            <a:ext cx="2399900" cy="85368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Строительно-монтажные работы</a:t>
            </a:r>
            <a:endParaRPr lang="en-US" sz="12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Строительный надзор</a:t>
            </a:r>
            <a:endParaRPr lang="en-US" sz="12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Поставка оборудования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5689190" y="1085510"/>
            <a:ext cx="1777274" cy="6055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Административная и бизнес поддержка</a:t>
            </a:r>
            <a:endParaRPr lang="en-US" sz="12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5689190" y="1658386"/>
            <a:ext cx="3235393" cy="10010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Перевозка работников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Канцелярские товары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Продукция для домашних </a:t>
            </a:r>
          </a:p>
          <a:p>
            <a:pPr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нужд</a:t>
            </a: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зданий </a:t>
            </a:r>
            <a:endParaRPr lang="ru-RU" sz="12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Мебель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816691" y="2693496"/>
            <a:ext cx="1749250" cy="43540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IT-</a:t>
            </a: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Инфраструктура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816691" y="3173444"/>
            <a:ext cx="2199528" cy="109490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Автоматизированные рабочие места</a:t>
            </a: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Серверное оборудование</a:t>
            </a:r>
            <a:endParaRPr lang="en-US" sz="12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Копировальные машины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Расходные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атериалы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4010391" y="2738604"/>
            <a:ext cx="1862198" cy="42311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Юридическое сопровождение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4119866" y="3456284"/>
            <a:ext cx="2509503" cy="85368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законодательству Финляндии и Турции </a:t>
            </a: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зарубежному и международному законодательству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7334533" y="2619804"/>
            <a:ext cx="1719178" cy="59778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Финансовые услуги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7211885" y="3351602"/>
            <a:ext cx="2655585" cy="9390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Аудиты бухгалтерской и финансовой отчетности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Услуги по расчетам проектно-сметной документации в соответствии с </a:t>
            </a:r>
            <a:endParaRPr lang="ru-RU" sz="12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национальным</a:t>
            </a:r>
          </a:p>
          <a:p>
            <a:pPr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з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аконодательством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360072" y="4588414"/>
            <a:ext cx="1907443" cy="42311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Переводческие услуги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2517790" y="4931840"/>
            <a:ext cx="2306090" cy="122989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Перевод текстов </a:t>
            </a:r>
            <a:r>
              <a:rPr lang="en-US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Русский</a:t>
            </a:r>
            <a:r>
              <a:rPr lang="en-US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Английский</a:t>
            </a:r>
            <a:r>
              <a:rPr lang="en-US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Финский</a:t>
            </a:r>
            <a:r>
              <a:rPr lang="en-US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Турецкий</a:t>
            </a:r>
            <a:r>
              <a:rPr lang="en-US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Синхронный </a:t>
            </a:r>
          </a:p>
          <a:p>
            <a:pPr>
              <a:defRPr/>
            </a:pP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перевод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5618195" y="4528386"/>
            <a:ext cx="1929922" cy="42311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Промышленная безопасность</a:t>
            </a:r>
            <a:endParaRPr lang="en-US" sz="14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F432E24-5F01-4409-B89C-C97F550C4A66}"/>
              </a:ext>
            </a:extLst>
          </p:cNvPr>
          <p:cNvSpPr/>
          <p:nvPr/>
        </p:nvSpPr>
        <p:spPr>
          <a:xfrm>
            <a:off x="5791626" y="5026490"/>
            <a:ext cx="2402496" cy="109106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</a:t>
            </a:r>
            <a:r>
              <a:rPr lang="ru-RU" sz="1200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национальному законодательству</a:t>
            </a:r>
            <a:endParaRPr lang="ru-RU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29" indent="-171429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зарубежному и международному законодательству</a:t>
            </a:r>
            <a:endParaRPr lang="en-US" sz="12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01" y="1571840"/>
            <a:ext cx="692377" cy="692377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41" y="1671761"/>
            <a:ext cx="487154" cy="487154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9" y="3342793"/>
            <a:ext cx="642940" cy="64294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6" y="3263565"/>
            <a:ext cx="653650" cy="65365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1" y="3362822"/>
            <a:ext cx="502705" cy="502705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92" y="5108325"/>
            <a:ext cx="606594" cy="60659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5043477"/>
            <a:ext cx="666127" cy="6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E8B5E9-3AAB-46B6-B2DD-1AA6C13D4ABD}"/>
              </a:ext>
            </a:extLst>
          </p:cNvPr>
          <p:cNvSpPr/>
          <p:nvPr/>
        </p:nvSpPr>
        <p:spPr>
          <a:xfrm>
            <a:off x="173929" y="887982"/>
            <a:ext cx="5096340" cy="5679071"/>
          </a:xfrm>
          <a:prstGeom prst="rect">
            <a:avLst/>
          </a:prstGeom>
          <a:solidFill>
            <a:srgbClr val="F5A3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 smtClean="0"/>
          </a:p>
          <a:p>
            <a:pPr algn="ctr"/>
            <a:r>
              <a:rPr lang="ru-RU" sz="2800" b="1" dirty="0" smtClean="0"/>
              <a:t>АЭС «</a:t>
            </a:r>
            <a:r>
              <a:rPr lang="ru-RU" sz="2800" b="1" dirty="0" err="1" smtClean="0"/>
              <a:t>Аккую</a:t>
            </a:r>
            <a:r>
              <a:rPr lang="ru-RU" sz="2800" b="1" dirty="0" smtClean="0"/>
              <a:t>»</a:t>
            </a:r>
            <a:endParaRPr lang="ru-RU" sz="2800" b="1" baseline="-250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F7DA8CCE-814D-485B-912C-4E81A1B0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8.</a:t>
            </a:r>
            <a:endParaRPr lang="ru-RU" sz="20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AC4A21-4AC6-4C36-870B-1DF7FBB39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Годовые планы закупок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E8B5E9-3AAB-46B6-B2DD-1AA6C13D4ABD}"/>
              </a:ext>
            </a:extLst>
          </p:cNvPr>
          <p:cNvSpPr/>
          <p:nvPr/>
        </p:nvSpPr>
        <p:spPr>
          <a:xfrm>
            <a:off x="5270269" y="887982"/>
            <a:ext cx="5096340" cy="567907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 smtClean="0"/>
          </a:p>
          <a:p>
            <a:pPr algn="ctr"/>
            <a:r>
              <a:rPr lang="ru-RU" sz="2800" b="1" dirty="0" smtClean="0"/>
              <a:t>АЭС «</a:t>
            </a:r>
            <a:r>
              <a:rPr lang="ru-RU" sz="2800" b="1" dirty="0" err="1" smtClean="0"/>
              <a:t>Ханхикиви</a:t>
            </a:r>
            <a:r>
              <a:rPr lang="ru-RU" sz="2800" b="1" dirty="0" smtClean="0"/>
              <a:t> -1»</a:t>
            </a:r>
            <a:endParaRPr lang="ru-RU" sz="2800" b="1" baseline="-25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1D1B0F-715F-4B6E-9E31-76E986F31FDE}"/>
              </a:ext>
            </a:extLst>
          </p:cNvPr>
          <p:cNvSpPr/>
          <p:nvPr/>
        </p:nvSpPr>
        <p:spPr>
          <a:xfrm>
            <a:off x="469558" y="3399162"/>
            <a:ext cx="9564128" cy="1125365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7CC1"/>
                </a:solidFill>
              </a:rPr>
              <a:t>Все компании </a:t>
            </a:r>
            <a:r>
              <a:rPr lang="ru-RU" b="1" dirty="0" err="1" smtClean="0">
                <a:solidFill>
                  <a:srgbClr val="127CC1"/>
                </a:solidFill>
              </a:rPr>
              <a:t>Росатома</a:t>
            </a:r>
            <a:r>
              <a:rPr lang="ru-RU" b="1" dirty="0" smtClean="0">
                <a:solidFill>
                  <a:srgbClr val="127CC1"/>
                </a:solidFill>
              </a:rPr>
              <a:t> </a:t>
            </a:r>
            <a:r>
              <a:rPr lang="en-US" b="1" dirty="0" smtClean="0">
                <a:solidFill>
                  <a:srgbClr val="127CC1"/>
                </a:solidFill>
              </a:rPr>
              <a:t>:</a:t>
            </a:r>
          </a:p>
          <a:p>
            <a:pPr algn="ctr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://zakupki.rosatom.ru/en/Web.aspx?node=PurchasesPlansSection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1D1B0F-715F-4B6E-9E31-76E986F31FDE}"/>
              </a:ext>
            </a:extLst>
          </p:cNvPr>
          <p:cNvSpPr/>
          <p:nvPr/>
        </p:nvSpPr>
        <p:spPr>
          <a:xfrm>
            <a:off x="469559" y="4899106"/>
            <a:ext cx="3880020" cy="1174239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7CC1"/>
                </a:solidFill>
              </a:rPr>
              <a:t>Титан</a:t>
            </a:r>
            <a:r>
              <a:rPr lang="en-US" b="1" dirty="0" smtClean="0">
                <a:solidFill>
                  <a:srgbClr val="127CC1"/>
                </a:solidFill>
              </a:rPr>
              <a:t>-2:</a:t>
            </a:r>
            <a:endParaRPr lang="en-US" b="1" dirty="0">
              <a:solidFill>
                <a:srgbClr val="127CC1"/>
              </a:solidFill>
            </a:endParaRPr>
          </a:p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ttp://www.titan2.ru/en/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akkuyu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1D1B0F-715F-4B6E-9E31-76E986F31FDE}"/>
              </a:ext>
            </a:extLst>
          </p:cNvPr>
          <p:cNvSpPr/>
          <p:nvPr/>
        </p:nvSpPr>
        <p:spPr>
          <a:xfrm>
            <a:off x="6153666" y="4899106"/>
            <a:ext cx="3880020" cy="1174239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27CC1"/>
                </a:solidFill>
              </a:rPr>
              <a:t>Титан </a:t>
            </a:r>
            <a:r>
              <a:rPr lang="en-US" b="1" dirty="0" smtClean="0">
                <a:solidFill>
                  <a:srgbClr val="127CC1"/>
                </a:solidFill>
              </a:rPr>
              <a:t>-2:</a:t>
            </a:r>
            <a:endParaRPr lang="en-US" b="1" dirty="0">
              <a:solidFill>
                <a:srgbClr val="127CC1"/>
              </a:solidFill>
            </a:endParaRPr>
          </a:p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www.titan2.ru/en/hanhikivi-1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1D1B0F-715F-4B6E-9E31-76E986F31FDE}"/>
              </a:ext>
            </a:extLst>
          </p:cNvPr>
          <p:cNvSpPr/>
          <p:nvPr/>
        </p:nvSpPr>
        <p:spPr>
          <a:xfrm>
            <a:off x="469558" y="1850344"/>
            <a:ext cx="3880020" cy="1174239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7CC1"/>
                </a:solidFill>
              </a:rPr>
              <a:t>Сайт проекта</a:t>
            </a:r>
            <a:r>
              <a:rPr lang="en-US" b="1" dirty="0" smtClean="0">
                <a:solidFill>
                  <a:srgbClr val="127CC1"/>
                </a:solidFill>
              </a:rPr>
              <a:t>:</a:t>
            </a:r>
            <a:endParaRPr lang="en-US" b="1" dirty="0">
              <a:solidFill>
                <a:srgbClr val="127CC1"/>
              </a:solidFill>
            </a:endParaRPr>
          </a:p>
          <a:p>
            <a:pPr algn="ctr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http://akkunpp.com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1D1B0F-715F-4B6E-9E31-76E986F31FDE}"/>
              </a:ext>
            </a:extLst>
          </p:cNvPr>
          <p:cNvSpPr/>
          <p:nvPr/>
        </p:nvSpPr>
        <p:spPr>
          <a:xfrm>
            <a:off x="6150635" y="1850343"/>
            <a:ext cx="3880020" cy="1174239"/>
          </a:xfrm>
          <a:prstGeom prst="rect">
            <a:avLst/>
          </a:prstGeom>
          <a:solidFill>
            <a:srgbClr val="E0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5A32E"/>
                </a:solidFill>
              </a:rPr>
              <a:t>В стадии строительства</a:t>
            </a:r>
            <a:endParaRPr lang="ru-RU" u="sng" dirty="0">
              <a:solidFill>
                <a:srgbClr val="F5A32E"/>
              </a:solidFill>
            </a:endParaRPr>
          </a:p>
          <a:p>
            <a:pPr algn="ctr"/>
            <a:r>
              <a:rPr lang="ru-RU" b="1" dirty="0">
                <a:solidFill>
                  <a:srgbClr val="127CC1"/>
                </a:solidFill>
              </a:rPr>
              <a:t>Сайт </a:t>
            </a:r>
            <a:r>
              <a:rPr lang="ru-RU" b="1" dirty="0" smtClean="0">
                <a:solidFill>
                  <a:srgbClr val="127CC1"/>
                </a:solidFill>
              </a:rPr>
              <a:t>проекта</a:t>
            </a:r>
            <a:r>
              <a:rPr lang="en-US" b="1" dirty="0" smtClean="0">
                <a:solidFill>
                  <a:srgbClr val="127CC1"/>
                </a:solidFill>
              </a:rPr>
              <a:t>:</a:t>
            </a:r>
            <a:endParaRPr lang="en-US" b="1" dirty="0">
              <a:solidFill>
                <a:srgbClr val="127CC1"/>
              </a:solidFill>
            </a:endParaRPr>
          </a:p>
          <a:p>
            <a:pPr algn="ctr"/>
            <a:r>
              <a:rPr lang="en-US" u="sng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://raosproject.fi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83" y="2771208"/>
            <a:ext cx="505672" cy="4988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54" y="4215173"/>
            <a:ext cx="505672" cy="4988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742" y="5820184"/>
            <a:ext cx="505672" cy="4988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563" y="5820184"/>
            <a:ext cx="505672" cy="4988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616DA5-DB64-42E9-A9C7-1B806FE2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960" y="2771208"/>
            <a:ext cx="505672" cy="4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OOa7uEGqZGiZlurYDg"/>
</p:tagLst>
</file>

<file path=ppt/theme/theme1.xml><?xml version="1.0" encoding="utf-8"?>
<a:theme xmlns:a="http://schemas.openxmlformats.org/drawingml/2006/main" name="b-default">
  <a:themeElements>
    <a:clrScheme name="Custom 18 2">
      <a:dk1>
        <a:srgbClr val="414142"/>
      </a:dk1>
      <a:lt1>
        <a:srgbClr val="FFFFFF"/>
      </a:lt1>
      <a:dk2>
        <a:srgbClr val="003272"/>
      </a:dk2>
      <a:lt2>
        <a:srgbClr val="808080"/>
      </a:lt2>
      <a:accent1>
        <a:srgbClr val="EE8F24"/>
      </a:accent1>
      <a:accent2>
        <a:srgbClr val="025EA1"/>
      </a:accent2>
      <a:accent3>
        <a:srgbClr val="4596D1"/>
      </a:accent3>
      <a:accent4>
        <a:srgbClr val="363637"/>
      </a:accent4>
      <a:accent5>
        <a:srgbClr val="CB232C"/>
      </a:accent5>
      <a:accent6>
        <a:srgbClr val="4A9B4A"/>
      </a:accent6>
      <a:hlink>
        <a:srgbClr val="1E82DC"/>
      </a:hlink>
      <a:folHlink>
        <a:srgbClr val="1E82DC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Другая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127CC1"/>
      </a:accent1>
      <a:accent2>
        <a:srgbClr val="00B0F0"/>
      </a:accent2>
      <a:accent3>
        <a:srgbClr val="F5A32E"/>
      </a:accent3>
      <a:accent4>
        <a:srgbClr val="E0E7EA"/>
      </a:accent4>
      <a:accent5>
        <a:srgbClr val="5B9BD5"/>
      </a:accent5>
      <a:accent6>
        <a:srgbClr val="0EC8A8"/>
      </a:accent6>
      <a:hlink>
        <a:srgbClr val="0563C1"/>
      </a:hlink>
      <a:folHlink>
        <a:srgbClr val="954F72"/>
      </a:folHlink>
    </a:clrScheme>
    <a:fontScheme name="Другая 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6648A47-06FE-49FE-8FD7-9546DE89A308}" vid="{E9AD901E-B601-448F-9414-7AA64189383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RAOS_PICtogramms</Template>
  <TotalTime>3290</TotalTime>
  <Words>1196</Words>
  <Application>Microsoft Office PowerPoint</Application>
  <PresentationFormat>Широкоэкранный</PresentationFormat>
  <Paragraphs>281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AndaleMono</vt:lpstr>
      <vt:lpstr>Arial</vt:lpstr>
      <vt:lpstr>Arial Black</vt:lpstr>
      <vt:lpstr>Calibri</vt:lpstr>
      <vt:lpstr>Myriad Pro</vt:lpstr>
      <vt:lpstr>Roboto</vt:lpstr>
      <vt:lpstr>Times New Roman</vt:lpstr>
      <vt:lpstr>Wingdings</vt:lpstr>
      <vt:lpstr>b-default</vt:lpstr>
      <vt:lpstr>9_b-default</vt:lpstr>
      <vt:lpstr>2_Тема Office</vt:lpstr>
      <vt:lpstr>Предстоящие закупки для Проектов, реализуемых по схеме «Строительство – Владение - Эксплуатация».</vt:lpstr>
      <vt:lpstr>Зарубежные проекты Росатома, реализуемые по схеме «Строительство – Владение - Эксплуатация»</vt:lpstr>
      <vt:lpstr>Политика по локализации и международному сотрудничеству для проектов «Строительство – Владение - Эксплуатация»</vt:lpstr>
      <vt:lpstr>Процесс квалификации поставщиков оборудования 1–3  классов безопасности</vt:lpstr>
      <vt:lpstr>Процесс квалификации поставщиков оборудования 4 класса безопасности</vt:lpstr>
      <vt:lpstr>Основные заказчики и закупочный орган для АЭС Ханхикиви-1</vt:lpstr>
      <vt:lpstr>Крупные заказчики и организаторы закупки для АЭС «Аккую»</vt:lpstr>
      <vt:lpstr>Основные группы закупаемых продуктов</vt:lpstr>
      <vt:lpstr>Годовые планы закупок</vt:lpstr>
      <vt:lpstr>Политика закупок Росатома</vt:lpstr>
      <vt:lpstr>Одноступенчатая процедура закупки</vt:lpstr>
      <vt:lpstr>Двухступенчатая процедура закупки</vt:lpstr>
      <vt:lpstr>Публикация электронных закупок</vt:lpstr>
      <vt:lpstr>Как передать предложение</vt:lpstr>
      <vt:lpstr>Распространённые ошибки при подаче предложений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статус реализации проекта АЭС «Ханхикиви»</dc:title>
  <dc:creator>Elena Inkina</dc:creator>
  <cp:lastModifiedBy>Aleksander Bolotov</cp:lastModifiedBy>
  <cp:revision>208</cp:revision>
  <dcterms:created xsi:type="dcterms:W3CDTF">2017-07-10T11:05:25Z</dcterms:created>
  <dcterms:modified xsi:type="dcterms:W3CDTF">2018-12-02T08:40:40Z</dcterms:modified>
</cp:coreProperties>
</file>